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0" r:id="rId2"/>
    <p:sldId id="269" r:id="rId3"/>
    <p:sldId id="257" r:id="rId4"/>
    <p:sldId id="258" r:id="rId5"/>
    <p:sldId id="259" r:id="rId6"/>
    <p:sldId id="260" r:id="rId7"/>
    <p:sldId id="261" r:id="rId8"/>
    <p:sldId id="26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660033"/>
    <a:srgbClr val="00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51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415165-67EC-4073-9665-63D2AA3031E8}" type="datetimeFigureOut">
              <a:rPr lang="en-US" smtClean="0"/>
              <a:pPr/>
              <a:t>3/8/2022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3754EA-687C-4EAB-8135-6982A5123E9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3754EA-687C-4EAB-8135-6982A5123E95}"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C69549-ED1A-407E-98F9-ACE21516439B}" type="datetimeFigureOut">
              <a:rPr lang="en-US" smtClean="0"/>
              <a:pPr/>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69549-ED1A-407E-98F9-ACE21516439B}" type="datetimeFigureOut">
              <a:rPr lang="en-US" smtClean="0"/>
              <a:pPr/>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69549-ED1A-407E-98F9-ACE21516439B}" type="datetimeFigureOut">
              <a:rPr lang="en-US" smtClean="0"/>
              <a:pPr/>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69549-ED1A-407E-98F9-ACE21516439B}" type="datetimeFigureOut">
              <a:rPr lang="en-US" smtClean="0"/>
              <a:pPr/>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69549-ED1A-407E-98F9-ACE21516439B}" type="datetimeFigureOut">
              <a:rPr lang="en-US" smtClean="0"/>
              <a:pPr/>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C69549-ED1A-407E-98F9-ACE21516439B}" type="datetimeFigureOut">
              <a:rPr lang="en-US" smtClean="0"/>
              <a:pPr/>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C69549-ED1A-407E-98F9-ACE21516439B}" type="datetimeFigureOut">
              <a:rPr lang="en-US" smtClean="0"/>
              <a:pPr/>
              <a:t>3/8/2022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C69549-ED1A-407E-98F9-ACE21516439B}" type="datetimeFigureOut">
              <a:rPr lang="en-US" smtClean="0"/>
              <a:pPr/>
              <a:t>3/8/2022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69549-ED1A-407E-98F9-ACE21516439B}" type="datetimeFigureOut">
              <a:rPr lang="en-US" smtClean="0"/>
              <a:pPr/>
              <a:t>3/8/2022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69549-ED1A-407E-98F9-ACE21516439B}" type="datetimeFigureOut">
              <a:rPr lang="en-US" smtClean="0"/>
              <a:pPr/>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69549-ED1A-407E-98F9-ACE21516439B}" type="datetimeFigureOut">
              <a:rPr lang="en-US" smtClean="0"/>
              <a:pPr/>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338C63-F398-49EF-BD1B-A36149D6F8E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69549-ED1A-407E-98F9-ACE21516439B}" type="datetimeFigureOut">
              <a:rPr lang="en-US" smtClean="0"/>
              <a:pPr/>
              <a:t>3/8/2022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338C63-F398-49EF-BD1B-A36149D6F8E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2514600"/>
          </a:xfrm>
        </p:spPr>
        <p:txBody>
          <a:bodyPr>
            <a:noAutofit/>
          </a:bodyPr>
          <a:lstStyle/>
          <a:p>
            <a:r>
              <a:rPr lang="en-GB" sz="3200" b="1" u="sng" dirty="0" smtClean="0">
                <a:solidFill>
                  <a:srgbClr val="000099"/>
                </a:solidFill>
                <a:latin typeface="Times New Roman" pitchFamily="18" charset="0"/>
                <a:cs typeface="Times New Roman" pitchFamily="18" charset="0"/>
              </a:rPr>
              <a:t>Passion, Purity and Normal Socialization</a:t>
            </a:r>
            <a:endParaRPr lang="en-US" sz="3200" dirty="0">
              <a:solidFill>
                <a:srgbClr val="000099"/>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3048000"/>
            <a:ext cx="8229600" cy="3581400"/>
          </a:xfrm>
        </p:spPr>
        <p:txBody>
          <a:bodyPr>
            <a:normAutofit/>
          </a:bodyPr>
          <a:lstStyle/>
          <a:p>
            <a:pPr algn="ctr">
              <a:buNone/>
            </a:pPr>
            <a:r>
              <a:rPr lang="en-US" sz="3600" dirty="0" smtClean="0"/>
              <a:t> </a:t>
            </a:r>
            <a:r>
              <a:rPr lang="en-US" b="1" dirty="0" smtClean="0">
                <a:solidFill>
                  <a:srgbClr val="660033"/>
                </a:solidFill>
                <a:latin typeface="Times New Roman" pitchFamily="18" charset="0"/>
                <a:cs typeface="Times New Roman" pitchFamily="18" charset="0"/>
              </a:rPr>
              <a:t>Tuesday 8 March 2022 </a:t>
            </a:r>
          </a:p>
          <a:p>
            <a:pPr algn="ctr">
              <a:buNone/>
            </a:pPr>
            <a:endParaRPr lang="en-US" b="1" dirty="0" smtClean="0">
              <a:solidFill>
                <a:srgbClr val="660033"/>
              </a:solidFill>
              <a:latin typeface="Times New Roman" pitchFamily="18" charset="0"/>
              <a:cs typeface="Times New Roman" pitchFamily="18" charset="0"/>
            </a:endParaRPr>
          </a:p>
          <a:p>
            <a:pPr algn="ctr">
              <a:buNone/>
            </a:pPr>
            <a:r>
              <a:rPr lang="en-US" b="1" dirty="0" smtClean="0">
                <a:solidFill>
                  <a:srgbClr val="660033"/>
                </a:solidFill>
                <a:latin typeface="Times New Roman" pitchFamily="18" charset="0"/>
                <a:cs typeface="Times New Roman" pitchFamily="18" charset="0"/>
              </a:rPr>
              <a:t>By Apostle Dan Gichimu</a:t>
            </a:r>
            <a:endParaRPr lang="en-US" b="1" dirty="0">
              <a:solidFill>
                <a:srgbClr val="660033"/>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003300"/>
                </a:solidFill>
                <a:latin typeface="Times New Roman" pitchFamily="18" charset="0"/>
                <a:cs typeface="Times New Roman" pitchFamily="18" charset="0"/>
              </a:rPr>
              <a:t>1. </a:t>
            </a:r>
            <a:r>
              <a:rPr lang="en-GB" sz="2400" b="1" u="sng" dirty="0" smtClean="0">
                <a:solidFill>
                  <a:srgbClr val="003300"/>
                </a:solidFill>
                <a:latin typeface="Times New Roman" pitchFamily="18" charset="0"/>
                <a:cs typeface="Times New Roman" pitchFamily="18" charset="0"/>
              </a:rPr>
              <a:t>Introduction</a:t>
            </a:r>
            <a:r>
              <a:rPr lang="en-GB" sz="2400" b="1" dirty="0" smtClean="0">
                <a:solidFill>
                  <a:srgbClr val="003300"/>
                </a:solidFill>
                <a:latin typeface="Times New Roman" pitchFamily="18" charset="0"/>
                <a:cs typeface="Times New Roman" pitchFamily="18" charset="0"/>
              </a:rPr>
              <a:t>:-</a:t>
            </a:r>
            <a:r>
              <a:rPr lang="en-GB" sz="3200" b="1" dirty="0" smtClean="0">
                <a:solidFill>
                  <a:srgbClr val="003300"/>
                </a:solidFill>
                <a:latin typeface="Times New Roman" pitchFamily="18" charset="0"/>
                <a:cs typeface="Times New Roman" pitchFamily="18" charset="0"/>
              </a:rPr>
              <a:t> </a:t>
            </a:r>
            <a:endParaRPr lang="en-US" sz="3200" dirty="0">
              <a:solidFill>
                <a:srgbClr val="0033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229600" cy="5181600"/>
          </a:xfrm>
        </p:spPr>
        <p:txBody>
          <a:bodyPr>
            <a:noAutofit/>
          </a:bodyPr>
          <a:lstStyle/>
          <a:p>
            <a:r>
              <a:rPr lang="en-US" sz="2000" b="1" dirty="0" smtClean="0">
                <a:latin typeface="Times New Roman" pitchFamily="18" charset="0"/>
                <a:cs typeface="Times New Roman" pitchFamily="18" charset="0"/>
              </a:rPr>
              <a:t>Key verses</a:t>
            </a:r>
            <a:r>
              <a:rPr lang="en-US" sz="2000" dirty="0" smtClean="0">
                <a:latin typeface="Times New Roman" pitchFamily="18" charset="0"/>
                <a:cs typeface="Times New Roman" pitchFamily="18" charset="0"/>
              </a:rPr>
              <a:t> </a:t>
            </a:r>
          </a:p>
          <a:p>
            <a:r>
              <a:rPr lang="en-US" sz="2000" b="1" i="1" dirty="0" smtClean="0">
                <a:latin typeface="Times New Roman" pitchFamily="18" charset="0"/>
                <a:cs typeface="Times New Roman" pitchFamily="18" charset="0"/>
              </a:rPr>
              <a:t>Proverbs 25:28, “</a:t>
            </a:r>
            <a:r>
              <a:rPr lang="en-US" sz="2000" b="1" i="1" u="sng" dirty="0" smtClean="0">
                <a:latin typeface="Times New Roman" pitchFamily="18" charset="0"/>
                <a:cs typeface="Times New Roman" pitchFamily="18" charset="0"/>
              </a:rPr>
              <a:t>He that hath no rule over his own spirit is like a city that is broken down, and without walls</a:t>
            </a:r>
            <a:r>
              <a:rPr lang="en-US" sz="2000" b="1" i="1" dirty="0" smtClean="0">
                <a:latin typeface="Times New Roman" pitchFamily="18" charset="0"/>
                <a:cs typeface="Times New Roman" pitchFamily="18" charset="0"/>
              </a:rPr>
              <a:t>.”</a:t>
            </a:r>
          </a:p>
          <a:p>
            <a:r>
              <a:rPr lang="en-US" sz="2000" b="1" i="1" dirty="0" smtClean="0">
                <a:latin typeface="Times New Roman" pitchFamily="18" charset="0"/>
                <a:cs typeface="Times New Roman" pitchFamily="18" charset="0"/>
              </a:rPr>
              <a:t>Matthew 5: 8, “</a:t>
            </a:r>
            <a:r>
              <a:rPr lang="en-US" sz="2000" b="1" i="1" u="sng" dirty="0" smtClean="0">
                <a:latin typeface="Times New Roman" pitchFamily="18" charset="0"/>
                <a:cs typeface="Times New Roman" pitchFamily="18" charset="0"/>
              </a:rPr>
              <a:t>Blessed are the pure in heart for they shall see God</a:t>
            </a:r>
            <a:r>
              <a:rPr lang="en-US" sz="2000" b="1" i="1"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 man is a composition of the </a:t>
            </a:r>
            <a:r>
              <a:rPr lang="en-US" sz="2000" b="1" i="1" dirty="0" smtClean="0">
                <a:latin typeface="Times New Roman" pitchFamily="18" charset="0"/>
                <a:cs typeface="Times New Roman" pitchFamily="18" charset="0"/>
              </a:rPr>
              <a:t>spirit</a:t>
            </a:r>
            <a:r>
              <a:rPr lang="en-US" sz="2000" dirty="0" smtClean="0">
                <a:latin typeface="Times New Roman" pitchFamily="18" charset="0"/>
                <a:cs typeface="Times New Roman" pitchFamily="18" charset="0"/>
              </a:rPr>
              <a:t>, </a:t>
            </a:r>
            <a:r>
              <a:rPr lang="en-US" sz="2000" b="1" i="1" dirty="0" smtClean="0">
                <a:latin typeface="Times New Roman" pitchFamily="18" charset="0"/>
                <a:cs typeface="Times New Roman" pitchFamily="18" charset="0"/>
              </a:rPr>
              <a:t>soul</a:t>
            </a:r>
            <a:r>
              <a:rPr lang="en-US" sz="2000" dirty="0" smtClean="0">
                <a:latin typeface="Times New Roman" pitchFamily="18" charset="0"/>
                <a:cs typeface="Times New Roman" pitchFamily="18" charset="0"/>
              </a:rPr>
              <a:t> and </a:t>
            </a:r>
            <a:r>
              <a:rPr lang="en-US" sz="2000" b="1" i="1" dirty="0" smtClean="0">
                <a:latin typeface="Times New Roman" pitchFamily="18" charset="0"/>
                <a:cs typeface="Times New Roman" pitchFamily="18" charset="0"/>
              </a:rPr>
              <a:t>body</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Apostle Paul has made this composition very clear in </a:t>
            </a:r>
            <a:r>
              <a:rPr lang="en-US" sz="2000" b="1" i="1" dirty="0" smtClean="0">
                <a:solidFill>
                  <a:srgbClr val="000099"/>
                </a:solidFill>
                <a:latin typeface="Times New Roman" pitchFamily="18" charset="0"/>
                <a:cs typeface="Times New Roman" pitchFamily="18" charset="0"/>
              </a:rPr>
              <a:t>1 Thessalonians 5:23</a:t>
            </a:r>
            <a:r>
              <a:rPr lang="en-US" sz="2000" b="1" i="1" dirty="0" smtClean="0">
                <a:latin typeface="Times New Roman" pitchFamily="18" charset="0"/>
                <a:cs typeface="Times New Roman" pitchFamily="18" charset="0"/>
              </a:rPr>
              <a:t> – “Now may the God of peace Himself sanctify you completely; and may your whole </a:t>
            </a:r>
            <a:r>
              <a:rPr lang="en-US" sz="2000" b="1" i="1" u="sng" dirty="0" smtClean="0">
                <a:latin typeface="Times New Roman" pitchFamily="18" charset="0"/>
                <a:cs typeface="Times New Roman" pitchFamily="18" charset="0"/>
              </a:rPr>
              <a:t>spirit</a:t>
            </a:r>
            <a:r>
              <a:rPr lang="en-US" sz="2000" b="1" i="1" dirty="0" smtClean="0">
                <a:latin typeface="Times New Roman" pitchFamily="18" charset="0"/>
                <a:cs typeface="Times New Roman" pitchFamily="18" charset="0"/>
              </a:rPr>
              <a:t>, </a:t>
            </a:r>
            <a:r>
              <a:rPr lang="en-US" sz="2000" b="1" i="1" u="sng" dirty="0" smtClean="0">
                <a:latin typeface="Times New Roman" pitchFamily="18" charset="0"/>
                <a:cs typeface="Times New Roman" pitchFamily="18" charset="0"/>
              </a:rPr>
              <a:t>soul</a:t>
            </a:r>
            <a:r>
              <a:rPr lang="en-US" sz="2000" b="1" i="1" dirty="0" smtClean="0">
                <a:latin typeface="Times New Roman" pitchFamily="18" charset="0"/>
                <a:cs typeface="Times New Roman" pitchFamily="18" charset="0"/>
              </a:rPr>
              <a:t>, and </a:t>
            </a:r>
            <a:r>
              <a:rPr lang="en-US" sz="2000" b="1" i="1" u="sng" dirty="0" smtClean="0">
                <a:latin typeface="Times New Roman" pitchFamily="18" charset="0"/>
                <a:cs typeface="Times New Roman" pitchFamily="18" charset="0"/>
              </a:rPr>
              <a:t>body</a:t>
            </a:r>
            <a:r>
              <a:rPr lang="en-US" sz="2000" b="1" i="1" dirty="0" smtClean="0">
                <a:latin typeface="Times New Roman" pitchFamily="18" charset="0"/>
                <a:cs typeface="Times New Roman" pitchFamily="18" charset="0"/>
              </a:rPr>
              <a:t> be preserved blameless at the coming of our Lord Jesus Christ.”</a:t>
            </a:r>
          </a:p>
          <a:p>
            <a:r>
              <a:rPr lang="en-US" sz="2000" dirty="0" smtClean="0">
                <a:latin typeface="Times New Roman" pitchFamily="18" charset="0"/>
                <a:cs typeface="Times New Roman" pitchFamily="18" charset="0"/>
              </a:rPr>
              <a:t>The </a:t>
            </a:r>
            <a:r>
              <a:rPr lang="en-US" sz="2000" b="1" i="1" dirty="0" smtClean="0">
                <a:latin typeface="Times New Roman" pitchFamily="18" charset="0"/>
                <a:cs typeface="Times New Roman" pitchFamily="18" charset="0"/>
              </a:rPr>
              <a:t>spirit</a:t>
            </a:r>
            <a:r>
              <a:rPr lang="en-US" sz="2000" dirty="0" smtClean="0">
                <a:latin typeface="Times New Roman" pitchFamily="18" charset="0"/>
                <a:cs typeface="Times New Roman" pitchFamily="18" charset="0"/>
              </a:rPr>
              <a:t> and </a:t>
            </a:r>
            <a:r>
              <a:rPr lang="en-US" sz="2000" b="1" i="1" dirty="0" smtClean="0">
                <a:latin typeface="Times New Roman" pitchFamily="18" charset="0"/>
                <a:cs typeface="Times New Roman" pitchFamily="18" charset="0"/>
              </a:rPr>
              <a:t>soul</a:t>
            </a:r>
            <a:r>
              <a:rPr lang="en-US" sz="2000" dirty="0" smtClean="0">
                <a:latin typeface="Times New Roman" pitchFamily="18" charset="0"/>
                <a:cs typeface="Times New Roman" pitchFamily="18" charset="0"/>
              </a:rPr>
              <a:t> make </a:t>
            </a:r>
            <a:r>
              <a:rPr lang="en-US" sz="2000" b="1" i="1" dirty="0" smtClean="0">
                <a:latin typeface="Times New Roman" pitchFamily="18" charset="0"/>
                <a:cs typeface="Times New Roman" pitchFamily="18" charset="0"/>
              </a:rPr>
              <a:t>the inner man</a:t>
            </a:r>
            <a:r>
              <a:rPr lang="en-US" sz="2000" dirty="0" smtClean="0">
                <a:latin typeface="Times New Roman" pitchFamily="18" charset="0"/>
                <a:cs typeface="Times New Roman" pitchFamily="18" charset="0"/>
              </a:rPr>
              <a:t> with feelings, will, knowledge, intellect and other spiritual powers. The spirit and soul </a:t>
            </a:r>
            <a:r>
              <a:rPr lang="en-US" sz="2000" b="1" i="1" dirty="0" smtClean="0">
                <a:latin typeface="Times New Roman" pitchFamily="18" charset="0"/>
                <a:cs typeface="Times New Roman" pitchFamily="18" charset="0"/>
              </a:rPr>
              <a:t>(inner man)</a:t>
            </a:r>
            <a:r>
              <a:rPr lang="en-US" sz="2000" dirty="0" smtClean="0">
                <a:latin typeface="Times New Roman" pitchFamily="18" charset="0"/>
                <a:cs typeface="Times New Roman" pitchFamily="18" charset="0"/>
              </a:rPr>
              <a:t> are immortal. The body is mortal. </a:t>
            </a:r>
          </a:p>
          <a:p>
            <a:r>
              <a:rPr lang="en-US" sz="2000" dirty="0" smtClean="0">
                <a:latin typeface="Times New Roman" pitchFamily="18" charset="0"/>
                <a:cs typeface="Times New Roman" pitchFamily="18" charset="0"/>
              </a:rPr>
              <a:t>God did not create man as a robot but designed him to be able to  exercise authority over his inner man.</a:t>
            </a:r>
          </a:p>
          <a:p>
            <a:pPr lvl="0">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a:r>
              <a:rPr lang="en-US" sz="2700" b="1" dirty="0" smtClean="0">
                <a:latin typeface="Times New Roman" pitchFamily="18" charset="0"/>
                <a:cs typeface="Times New Roman" pitchFamily="18" charset="0"/>
              </a:rPr>
              <a:t>2. </a:t>
            </a:r>
            <a:r>
              <a:rPr lang="en-US" sz="2700" b="1" u="sng" dirty="0" smtClean="0">
                <a:latin typeface="Times New Roman" pitchFamily="18" charset="0"/>
                <a:cs typeface="Times New Roman" pitchFamily="18" charset="0"/>
              </a:rPr>
              <a:t>Five </a:t>
            </a:r>
            <a:r>
              <a:rPr lang="en-US" sz="2700" b="1" u="sng" smtClean="0">
                <a:latin typeface="Times New Roman" pitchFamily="18" charset="0"/>
                <a:cs typeface="Times New Roman" pitchFamily="18" charset="0"/>
              </a:rPr>
              <a:t>Primary </a:t>
            </a:r>
            <a:r>
              <a:rPr lang="en-US" sz="2700" b="1" u="sng" smtClean="0">
                <a:latin typeface="Times New Roman" pitchFamily="18" charset="0"/>
                <a:cs typeface="Times New Roman" pitchFamily="18" charset="0"/>
              </a:rPr>
              <a:t>Types </a:t>
            </a:r>
            <a:r>
              <a:rPr lang="en-US" sz="2700" b="1" u="sng" dirty="0" smtClean="0">
                <a:latin typeface="Times New Roman" pitchFamily="18" charset="0"/>
                <a:cs typeface="Times New Roman" pitchFamily="18" charset="0"/>
              </a:rPr>
              <a:t>of Sexual Sins</a:t>
            </a:r>
            <a:r>
              <a:rPr lang="en-US" sz="2700" b="1" dirty="0" smtClean="0">
                <a:latin typeface="Times New Roman" pitchFamily="18" charset="0"/>
                <a:cs typeface="Times New Roman" pitchFamily="18" charset="0"/>
              </a:rPr>
              <a:t>:-</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25000" lnSpcReduction="20000"/>
          </a:bodyPr>
          <a:lstStyle/>
          <a:p>
            <a:r>
              <a:rPr lang="en-US" sz="7400" dirty="0" smtClean="0">
                <a:latin typeface="Times New Roman" pitchFamily="18" charset="0"/>
                <a:cs typeface="Times New Roman" pitchFamily="18" charset="0"/>
              </a:rPr>
              <a:t>Before we look into the five primary sexual sins I want to state the following:-</a:t>
            </a:r>
          </a:p>
          <a:p>
            <a:pPr lvl="0"/>
            <a:r>
              <a:rPr lang="en-US" sz="7400" dirty="0" smtClean="0">
                <a:latin typeface="Times New Roman" pitchFamily="18" charset="0"/>
                <a:cs typeface="Times New Roman" pitchFamily="18" charset="0"/>
              </a:rPr>
              <a:t>No matter what sins overcome us, we must recognize that </a:t>
            </a:r>
            <a:r>
              <a:rPr lang="en-US" sz="7400" b="1" dirty="0" smtClean="0">
                <a:latin typeface="Times New Roman" pitchFamily="18" charset="0"/>
                <a:cs typeface="Times New Roman" pitchFamily="18" charset="0"/>
              </a:rPr>
              <a:t>lust</a:t>
            </a:r>
            <a:r>
              <a:rPr lang="en-US" sz="7400" dirty="0" smtClean="0">
                <a:latin typeface="Times New Roman" pitchFamily="18" charset="0"/>
                <a:cs typeface="Times New Roman" pitchFamily="18" charset="0"/>
              </a:rPr>
              <a:t> is at the root of sin </a:t>
            </a:r>
            <a:r>
              <a:rPr lang="en-US" sz="7400" b="1" i="1" dirty="0" smtClean="0">
                <a:latin typeface="Times New Roman" pitchFamily="18" charset="0"/>
                <a:cs typeface="Times New Roman" pitchFamily="18" charset="0"/>
              </a:rPr>
              <a:t>(1 John 2:16; Gal. 5:16-20)</a:t>
            </a:r>
            <a:r>
              <a:rPr lang="en-US" sz="7400" dirty="0" smtClean="0">
                <a:latin typeface="Times New Roman" pitchFamily="18" charset="0"/>
                <a:cs typeface="Times New Roman" pitchFamily="18" charset="0"/>
              </a:rPr>
              <a:t> when one yields to it. </a:t>
            </a:r>
          </a:p>
          <a:p>
            <a:pPr lvl="0"/>
            <a:r>
              <a:rPr lang="en-US" sz="7400" b="1" dirty="0" smtClean="0">
                <a:latin typeface="Times New Roman" pitchFamily="18" charset="0"/>
                <a:cs typeface="Times New Roman" pitchFamily="18" charset="0"/>
              </a:rPr>
              <a:t>Lust</a:t>
            </a:r>
            <a:r>
              <a:rPr lang="en-US" sz="7400" dirty="0" smtClean="0">
                <a:latin typeface="Times New Roman" pitchFamily="18" charset="0"/>
                <a:cs typeface="Times New Roman" pitchFamily="18" charset="0"/>
              </a:rPr>
              <a:t> blinds us and leads us deeper into sexual sin </a:t>
            </a:r>
            <a:r>
              <a:rPr lang="en-US" sz="7400" b="1" i="1" dirty="0" smtClean="0">
                <a:latin typeface="Times New Roman" pitchFamily="18" charset="0"/>
                <a:cs typeface="Times New Roman" pitchFamily="18" charset="0"/>
              </a:rPr>
              <a:t>(1 Tim. 4:1-2; Rom. 1:21-27)</a:t>
            </a:r>
            <a:r>
              <a:rPr lang="en-US" sz="7400" dirty="0" smtClean="0">
                <a:latin typeface="Times New Roman" pitchFamily="18" charset="0"/>
                <a:cs typeface="Times New Roman" pitchFamily="18" charset="0"/>
              </a:rPr>
              <a:t>. </a:t>
            </a:r>
          </a:p>
          <a:p>
            <a:r>
              <a:rPr lang="en-US" sz="7400" dirty="0" smtClean="0">
                <a:latin typeface="Times New Roman" pitchFamily="18" charset="0"/>
                <a:cs typeface="Times New Roman" pitchFamily="18" charset="0"/>
              </a:rPr>
              <a:t>Each sin committed results in the same end </a:t>
            </a:r>
            <a:r>
              <a:rPr lang="en-US" sz="7400" b="1" i="1" dirty="0" smtClean="0">
                <a:latin typeface="Times New Roman" pitchFamily="18" charset="0"/>
                <a:cs typeface="Times New Roman" pitchFamily="18" charset="0"/>
              </a:rPr>
              <a:t>(Rom. 6:23)</a:t>
            </a:r>
            <a:r>
              <a:rPr lang="en-US" sz="7400" dirty="0" smtClean="0">
                <a:latin typeface="Times New Roman" pitchFamily="18" charset="0"/>
                <a:cs typeface="Times New Roman" pitchFamily="18" charset="0"/>
              </a:rPr>
              <a:t> and can carry deadly consequences of </a:t>
            </a:r>
            <a:r>
              <a:rPr lang="en-US" sz="7400" b="1" i="1" dirty="0" smtClean="0">
                <a:latin typeface="Times New Roman" pitchFamily="18" charset="0"/>
                <a:cs typeface="Times New Roman" pitchFamily="18" charset="0"/>
              </a:rPr>
              <a:t>disease</a:t>
            </a:r>
            <a:r>
              <a:rPr lang="en-US" sz="7400" dirty="0" smtClean="0">
                <a:latin typeface="Times New Roman" pitchFamily="18" charset="0"/>
                <a:cs typeface="Times New Roman" pitchFamily="18" charset="0"/>
              </a:rPr>
              <a:t>, and worse: eventual </a:t>
            </a:r>
            <a:r>
              <a:rPr lang="en-US" sz="7400" b="1" i="1" dirty="0" smtClean="0">
                <a:latin typeface="Times New Roman" pitchFamily="18" charset="0"/>
                <a:cs typeface="Times New Roman" pitchFamily="18" charset="0"/>
              </a:rPr>
              <a:t>premature physical death besides</a:t>
            </a:r>
            <a:r>
              <a:rPr lang="en-US" sz="7400" dirty="0" smtClean="0">
                <a:latin typeface="Times New Roman" pitchFamily="18" charset="0"/>
                <a:cs typeface="Times New Roman" pitchFamily="18" charset="0"/>
              </a:rPr>
              <a:t> </a:t>
            </a:r>
            <a:r>
              <a:rPr lang="en-US" sz="7400" b="1" i="1" dirty="0" smtClean="0">
                <a:latin typeface="Times New Roman" pitchFamily="18" charset="0"/>
                <a:cs typeface="Times New Roman" pitchFamily="18" charset="0"/>
              </a:rPr>
              <a:t>spiritual death</a:t>
            </a:r>
            <a:r>
              <a:rPr lang="en-US" sz="7400" dirty="0" smtClean="0">
                <a:latin typeface="Times New Roman" pitchFamily="18" charset="0"/>
                <a:cs typeface="Times New Roman" pitchFamily="18" charset="0"/>
              </a:rPr>
              <a:t>.</a:t>
            </a:r>
          </a:p>
          <a:p>
            <a:r>
              <a:rPr lang="en-US" sz="7400" b="1" dirty="0" smtClean="0">
                <a:latin typeface="Times New Roman" pitchFamily="18" charset="0"/>
                <a:cs typeface="Times New Roman" pitchFamily="18" charset="0"/>
              </a:rPr>
              <a:t>Sexual Sins:-</a:t>
            </a:r>
          </a:p>
          <a:p>
            <a:pPr lvl="0"/>
            <a:r>
              <a:rPr lang="en-US" sz="7400" b="1" dirty="0" smtClean="0">
                <a:latin typeface="Times New Roman" pitchFamily="18" charset="0"/>
                <a:cs typeface="Times New Roman" pitchFamily="18" charset="0"/>
              </a:rPr>
              <a:t>1.  Adultery</a:t>
            </a:r>
            <a:r>
              <a:rPr lang="en-US" sz="7400" dirty="0" smtClean="0">
                <a:latin typeface="Times New Roman" pitchFamily="18" charset="0"/>
                <a:cs typeface="Times New Roman" pitchFamily="18" charset="0"/>
              </a:rPr>
              <a:t> - Unlawful sexual intercourse involving at least one married person. Adultery is incompatible with the harmonious laws of family life in God's kingdom, and is under God's judgment since it violates God's original purpose </a:t>
            </a:r>
            <a:r>
              <a:rPr lang="en-US" sz="7400" b="1" i="1" dirty="0" smtClean="0">
                <a:latin typeface="Times New Roman" pitchFamily="18" charset="0"/>
                <a:cs typeface="Times New Roman" pitchFamily="18" charset="0"/>
              </a:rPr>
              <a:t>(Galatians 5:19)</a:t>
            </a:r>
            <a:r>
              <a:rPr lang="en-US" sz="7400" dirty="0" smtClean="0">
                <a:latin typeface="Times New Roman" pitchFamily="18" charset="0"/>
                <a:cs typeface="Times New Roman" pitchFamily="18" charset="0"/>
              </a:rPr>
              <a:t>.</a:t>
            </a:r>
          </a:p>
          <a:p>
            <a:pPr lvl="0"/>
            <a:r>
              <a:rPr lang="en-US" sz="7400" b="1" dirty="0" smtClean="0">
                <a:latin typeface="Times New Roman" pitchFamily="18" charset="0"/>
                <a:cs typeface="Times New Roman" pitchFamily="18" charset="0"/>
              </a:rPr>
              <a:t>2.  Fornication</a:t>
            </a:r>
            <a:r>
              <a:rPr lang="en-US" sz="7400" dirty="0" smtClean="0">
                <a:latin typeface="Times New Roman" pitchFamily="18" charset="0"/>
                <a:cs typeface="Times New Roman" pitchFamily="18" charset="0"/>
              </a:rPr>
              <a:t> - Pornography, illicit sexual intercourse including prostitution, whoredom, incest, licentiousness (lack of moral restraint), and habitual immorality (would include sexual fantasies that lead to masturbation) </a:t>
            </a:r>
            <a:r>
              <a:rPr lang="en-US" sz="7400" b="1" i="1" dirty="0" smtClean="0">
                <a:latin typeface="Times New Roman" pitchFamily="18" charset="0"/>
                <a:cs typeface="Times New Roman" pitchFamily="18" charset="0"/>
              </a:rPr>
              <a:t>(1 Corinthians 6:9-11)</a:t>
            </a:r>
            <a:r>
              <a:rPr lang="en-US" sz="7400" dirty="0" smtClean="0">
                <a:latin typeface="Times New Roman" pitchFamily="18" charset="0"/>
                <a:cs typeface="Times New Roman" pitchFamily="18" charset="0"/>
              </a:rPr>
              <a:t>. It can also be defined as sexual sin for the unmarried.</a:t>
            </a:r>
          </a:p>
          <a:p>
            <a:pPr lvl="0"/>
            <a:r>
              <a:rPr lang="en-US" sz="7400" b="1" i="1" dirty="0" smtClean="0"/>
              <a:t>.</a:t>
            </a:r>
            <a:endParaRPr lang="en-US" sz="7400" dirty="0" smtClean="0"/>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lstStyle/>
          <a:p>
            <a:pPr algn="l"/>
            <a:r>
              <a:rPr lang="en-US" sz="2400" b="1" dirty="0" smtClean="0">
                <a:solidFill>
                  <a:srgbClr val="003300"/>
                </a:solidFill>
                <a:latin typeface="Times New Roman" pitchFamily="18" charset="0"/>
                <a:cs typeface="Times New Roman" pitchFamily="18" charset="0"/>
              </a:rPr>
              <a:t>Cont. </a:t>
            </a:r>
            <a:r>
              <a:rPr lang="en-US" sz="2400" b="1" u="sng" dirty="0" smtClean="0">
                <a:solidFill>
                  <a:srgbClr val="003300"/>
                </a:solidFill>
                <a:latin typeface="Times New Roman" pitchFamily="18" charset="0"/>
                <a:cs typeface="Times New Roman" pitchFamily="18" charset="0"/>
              </a:rPr>
              <a:t>Five Primary Types of Sexual Sins:-</a:t>
            </a:r>
            <a:endParaRPr lang="en-US" sz="2400" b="1" u="sng" dirty="0">
              <a:solidFill>
                <a:srgbClr val="00330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304800" y="1447800"/>
            <a:ext cx="8229600" cy="2209800"/>
          </a:xfrm>
        </p:spPr>
        <p:txBody>
          <a:bodyPr>
            <a:normAutofit fontScale="92500" lnSpcReduction="20000"/>
          </a:bodyPr>
          <a:lstStyle/>
          <a:p>
            <a:pPr lvl="0"/>
            <a:r>
              <a:rPr lang="en-GB" sz="1900" b="1" dirty="0" smtClean="0">
                <a:latin typeface="Times New Roman" pitchFamily="18" charset="0"/>
                <a:cs typeface="Times New Roman" pitchFamily="18" charset="0"/>
              </a:rPr>
              <a:t>3.  </a:t>
            </a:r>
            <a:r>
              <a:rPr lang="en-US" sz="1900" b="1" dirty="0" smtClean="0">
                <a:latin typeface="Times New Roman" pitchFamily="18" charset="0"/>
                <a:cs typeface="Times New Roman" pitchFamily="18" charset="0"/>
              </a:rPr>
              <a:t>Uncleanness</a:t>
            </a:r>
            <a:r>
              <a:rPr lang="en-US" sz="1900" dirty="0" smtClean="0">
                <a:latin typeface="Times New Roman" pitchFamily="18" charset="0"/>
                <a:cs typeface="Times New Roman" pitchFamily="18" charset="0"/>
              </a:rPr>
              <a:t> - Often refers to homosexuality and lesbianism </a:t>
            </a:r>
            <a:r>
              <a:rPr lang="en-US" sz="1900" b="1" i="1" dirty="0" smtClean="0">
                <a:latin typeface="Times New Roman" pitchFamily="18" charset="0"/>
                <a:cs typeface="Times New Roman" pitchFamily="18" charset="0"/>
              </a:rPr>
              <a:t>(Romans 1:24)</a:t>
            </a:r>
            <a:r>
              <a:rPr lang="en-US" sz="1900" dirty="0" smtClean="0">
                <a:latin typeface="Times New Roman" pitchFamily="18" charset="0"/>
                <a:cs typeface="Times New Roman" pitchFamily="18" charset="0"/>
              </a:rPr>
              <a:t>.</a:t>
            </a:r>
          </a:p>
          <a:p>
            <a:pPr lvl="0"/>
            <a:r>
              <a:rPr lang="en-US" sz="1900" b="1" dirty="0" smtClean="0">
                <a:latin typeface="Times New Roman" pitchFamily="18" charset="0"/>
                <a:cs typeface="Times New Roman" pitchFamily="18" charset="0"/>
              </a:rPr>
              <a:t>4.  Lewdness</a:t>
            </a:r>
            <a:r>
              <a:rPr lang="en-US" sz="1900" dirty="0" smtClean="0">
                <a:latin typeface="Times New Roman" pitchFamily="18" charset="0"/>
                <a:cs typeface="Times New Roman" pitchFamily="18" charset="0"/>
              </a:rPr>
              <a:t> - unashamed indecency, unbridled lust, unrestrained depravity (a disposition or settled tendency to evil); the person with this characteristic has an insolent defiance of public opinion, sinning in broad daylight with arrogance and contempt. This often refers to sexual sin </a:t>
            </a:r>
            <a:r>
              <a:rPr lang="en-US" sz="1900" b="1" i="1" dirty="0" smtClean="0">
                <a:latin typeface="Times New Roman" pitchFamily="18" charset="0"/>
                <a:cs typeface="Times New Roman" pitchFamily="18" charset="0"/>
              </a:rPr>
              <a:t>(Ephesians 4:19)</a:t>
            </a:r>
            <a:r>
              <a:rPr lang="en-US" sz="1900" dirty="0" smtClean="0">
                <a:latin typeface="Times New Roman" pitchFamily="18" charset="0"/>
                <a:cs typeface="Times New Roman" pitchFamily="18" charset="0"/>
              </a:rPr>
              <a:t>.</a:t>
            </a:r>
          </a:p>
          <a:p>
            <a:pPr lvl="0"/>
            <a:r>
              <a:rPr lang="en-US" sz="1900" b="1" dirty="0" smtClean="0">
                <a:latin typeface="Times New Roman" pitchFamily="18" charset="0"/>
                <a:cs typeface="Times New Roman" pitchFamily="18" charset="0"/>
              </a:rPr>
              <a:t>5.  Bestiality</a:t>
            </a:r>
            <a:r>
              <a:rPr lang="en-US" sz="1900" dirty="0" smtClean="0">
                <a:latin typeface="Times New Roman" pitchFamily="18" charset="0"/>
                <a:cs typeface="Times New Roman" pitchFamily="18" charset="0"/>
              </a:rPr>
              <a:t> - The definition of bestiality is animal-like behavior, or sexual relations between a person and an animal. The scripture warns man against such; </a:t>
            </a:r>
            <a:r>
              <a:rPr lang="en-US" sz="1900" b="1" i="1" dirty="0" smtClean="0">
                <a:latin typeface="Times New Roman" pitchFamily="18" charset="0"/>
                <a:cs typeface="Times New Roman" pitchFamily="18" charset="0"/>
              </a:rPr>
              <a:t>Leviticus 18:23, “Neither shalt thou lie with any beast to defile thyself therewith: neither shall any woman stand before a beast to lie down thereto: it is confusion.”</a:t>
            </a:r>
            <a:endParaRPr lang="en-US" sz="1900" dirty="0">
              <a:solidFill>
                <a:srgbClr val="00009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Times New Roman" pitchFamily="18" charset="0"/>
                <a:cs typeface="Times New Roman" pitchFamily="18" charset="0"/>
              </a:rPr>
              <a:t>3. </a:t>
            </a:r>
            <a:r>
              <a:rPr lang="en-US" sz="2400" b="1" u="sng" dirty="0" smtClean="0">
                <a:latin typeface="Times New Roman" pitchFamily="18" charset="0"/>
                <a:cs typeface="Times New Roman" pitchFamily="18" charset="0"/>
              </a:rPr>
              <a:t>Modern Day Distorted Picture of Sex:-</a:t>
            </a:r>
            <a:endParaRPr lang="en-US" sz="2400" b="1" u="sng" dirty="0">
              <a:solidFill>
                <a:srgbClr val="0033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133600"/>
            <a:ext cx="8229600" cy="4525963"/>
          </a:xfrm>
        </p:spPr>
        <p:txBody>
          <a:bodyPr>
            <a:normAutofit fontScale="92500"/>
          </a:bodyPr>
          <a:lstStyle/>
          <a:p>
            <a:pPr lvl="0"/>
            <a:r>
              <a:rPr lang="en-US" sz="2200" dirty="0" smtClean="0">
                <a:latin typeface="Times New Roman" pitchFamily="18" charset="0"/>
                <a:cs typeface="Times New Roman" pitchFamily="18" charset="0"/>
              </a:rPr>
              <a:t>Excessive sexual sin and nakedness is one of the marks of much of the world today. </a:t>
            </a:r>
          </a:p>
          <a:p>
            <a:pPr lvl="0"/>
            <a:r>
              <a:rPr lang="en-US" sz="2200" dirty="0" smtClean="0">
                <a:latin typeface="Times New Roman" pitchFamily="18" charset="0"/>
                <a:cs typeface="Times New Roman" pitchFamily="18" charset="0"/>
              </a:rPr>
              <a:t>Everything is sensual. Everything must be sexy. </a:t>
            </a:r>
          </a:p>
          <a:p>
            <a:pPr lvl="0"/>
            <a:r>
              <a:rPr lang="en-US" sz="2200" dirty="0" smtClean="0">
                <a:latin typeface="Times New Roman" pitchFamily="18" charset="0"/>
                <a:cs typeface="Times New Roman" pitchFamily="18" charset="0"/>
              </a:rPr>
              <a:t>We live in a world of sex madness or craziness, and nakedness is displayed out at us from everywhere.</a:t>
            </a:r>
          </a:p>
          <a:p>
            <a:pPr lvl="0"/>
            <a:r>
              <a:rPr lang="en-US" sz="2200" dirty="0" smtClean="0">
                <a:latin typeface="Times New Roman" pitchFamily="18" charset="0"/>
                <a:cs typeface="Times New Roman" pitchFamily="18" charset="0"/>
              </a:rPr>
              <a:t> It is becoming more and more difficult for men and women to keep themselves in a state of moral purity. </a:t>
            </a:r>
          </a:p>
          <a:p>
            <a:pPr lvl="0"/>
            <a:r>
              <a:rPr lang="en-US" sz="2200" dirty="0" smtClean="0">
                <a:latin typeface="Times New Roman" pitchFamily="18" charset="0"/>
                <a:cs typeface="Times New Roman" pitchFamily="18" charset="0"/>
              </a:rPr>
              <a:t>Senseless kissing and other body contacts that arouse sexual feelings.</a:t>
            </a:r>
          </a:p>
          <a:p>
            <a:r>
              <a:rPr lang="en-US" sz="2200" dirty="0" smtClean="0">
                <a:latin typeface="Times New Roman" pitchFamily="18" charset="0"/>
                <a:cs typeface="Times New Roman" pitchFamily="18" charset="0"/>
              </a:rPr>
              <a:t>Co-habitation with no marriage commitment.</a:t>
            </a:r>
          </a:p>
          <a:p>
            <a:r>
              <a:rPr lang="en-US" sz="2200" dirty="0" smtClean="0">
                <a:latin typeface="Times New Roman" pitchFamily="18" charset="0"/>
                <a:cs typeface="Times New Roman" pitchFamily="18" charset="0"/>
              </a:rPr>
              <a:t>Partners swap – this was common in the western nations but has crept in the nations as well.</a:t>
            </a:r>
          </a:p>
          <a:p>
            <a:r>
              <a:rPr lang="en-US" sz="2200" dirty="0" smtClean="0">
                <a:latin typeface="Times New Roman" pitchFamily="18" charset="0"/>
                <a:cs typeface="Times New Roman" pitchFamily="18" charset="0"/>
              </a:rPr>
              <a:t>Some nations have already passed laws that there is nothing like adultery thereby opening wide the exploitation of sexual sin.</a:t>
            </a:r>
            <a:r>
              <a:rPr lang="en-US" sz="2400" dirty="0" smtClean="0">
                <a:latin typeface="Times New Roman" pitchFamily="18" charset="0"/>
                <a:cs typeface="Times New Roman" pitchFamily="18" charset="0"/>
              </a:rPr>
              <a:t> </a:t>
            </a:r>
          </a:p>
          <a:p>
            <a:pPr lvl="0"/>
            <a:endParaRPr lang="en-US" sz="2200" dirty="0" smtClean="0">
              <a:latin typeface="Times New Roman" pitchFamily="18" charset="0"/>
              <a:cs typeface="Times New Roman" pitchFamily="18" charset="0"/>
            </a:endParaRPr>
          </a:p>
          <a:p>
            <a:pPr lvl="0">
              <a:buNone/>
            </a:pPr>
            <a:endParaRPr lang="en-US" sz="3600" dirty="0">
              <a:solidFill>
                <a:srgbClr val="000099"/>
              </a:solidFill>
            </a:endParaRPr>
          </a:p>
          <a:p>
            <a:pPr algn="ctr"/>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Times New Roman" pitchFamily="18" charset="0"/>
                <a:cs typeface="Times New Roman" pitchFamily="18" charset="0"/>
              </a:rPr>
              <a:t>4. </a:t>
            </a:r>
            <a:r>
              <a:rPr lang="en-US" sz="2400" b="1" u="sng" dirty="0" smtClean="0">
                <a:latin typeface="Times New Roman" pitchFamily="18" charset="0"/>
                <a:cs typeface="Times New Roman" pitchFamily="18" charset="0"/>
              </a:rPr>
              <a:t>Correct Use of Sex as Designed by God:-</a:t>
            </a:r>
            <a:endParaRPr lang="en-US" sz="2400" u="sng" dirty="0">
              <a:solidFill>
                <a:srgbClr val="0033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4525963"/>
          </a:xfrm>
        </p:spPr>
        <p:txBody>
          <a:bodyPr>
            <a:normAutofit/>
          </a:bodyPr>
          <a:lstStyle/>
          <a:p>
            <a:r>
              <a:rPr lang="en-US" sz="2200" dirty="0" smtClean="0">
                <a:latin typeface="Times New Roman" pitchFamily="18" charset="0"/>
                <a:cs typeface="Times New Roman" pitchFamily="18" charset="0"/>
              </a:rPr>
              <a:t>Recognizing the </a:t>
            </a:r>
            <a:r>
              <a:rPr lang="en-US" sz="2200" b="1" i="1" dirty="0" smtClean="0">
                <a:latin typeface="Times New Roman" pitchFamily="18" charset="0"/>
                <a:cs typeface="Times New Roman" pitchFamily="18" charset="0"/>
              </a:rPr>
              <a:t>truth</a:t>
            </a:r>
            <a:r>
              <a:rPr lang="en-US" sz="2200" dirty="0" smtClean="0">
                <a:latin typeface="Times New Roman" pitchFamily="18" charset="0"/>
                <a:cs typeface="Times New Roman" pitchFamily="18" charset="0"/>
              </a:rPr>
              <a:t> about sex can be an important first step to achieving </a:t>
            </a:r>
            <a:r>
              <a:rPr lang="en-US" sz="2200" b="1" i="1" dirty="0" smtClean="0">
                <a:latin typeface="Times New Roman" pitchFamily="18" charset="0"/>
                <a:cs typeface="Times New Roman" pitchFamily="18" charset="0"/>
              </a:rPr>
              <a:t>victory</a:t>
            </a:r>
            <a:r>
              <a:rPr lang="en-US" sz="2200" dirty="0" smtClean="0">
                <a:latin typeface="Times New Roman" pitchFamily="18" charset="0"/>
                <a:cs typeface="Times New Roman" pitchFamily="18" charset="0"/>
              </a:rPr>
              <a:t> over sexual sins. </a:t>
            </a:r>
          </a:p>
          <a:p>
            <a:pPr lvl="0"/>
            <a:r>
              <a:rPr lang="en-US" sz="2200" dirty="0" smtClean="0">
                <a:latin typeface="Times New Roman" pitchFamily="18" charset="0"/>
                <a:cs typeface="Times New Roman" pitchFamily="18" charset="0"/>
              </a:rPr>
              <a:t>First, God wants His children to enjoy the beauty of appropriate sexual relationships in marriage. </a:t>
            </a:r>
          </a:p>
          <a:p>
            <a:pPr lvl="0"/>
            <a:r>
              <a:rPr lang="en-US" sz="2200" dirty="0" smtClean="0">
                <a:latin typeface="Times New Roman" pitchFamily="18" charset="0"/>
                <a:cs typeface="Times New Roman" pitchFamily="18" charset="0"/>
              </a:rPr>
              <a:t>The King of the universe has much to say in His Word about the joys to be found in a marriage where both husband and wife know and love Christ </a:t>
            </a:r>
            <a:r>
              <a:rPr lang="en-US" sz="2200" b="1" i="1" dirty="0" smtClean="0">
                <a:latin typeface="Times New Roman" pitchFamily="18" charset="0"/>
                <a:cs typeface="Times New Roman" pitchFamily="18" charset="0"/>
              </a:rPr>
              <a:t>(</a:t>
            </a:r>
            <a:r>
              <a:rPr lang="en-US" sz="2200" b="1" i="1" dirty="0" smtClean="0">
                <a:solidFill>
                  <a:srgbClr val="000099"/>
                </a:solidFill>
                <a:latin typeface="Times New Roman" pitchFamily="18" charset="0"/>
                <a:cs typeface="Times New Roman" pitchFamily="18" charset="0"/>
              </a:rPr>
              <a:t>Gen. 2:24-25; Prov. 5:18-20, Hebrews 13:4</a:t>
            </a:r>
            <a:r>
              <a:rPr lang="en-US" sz="2200" b="1" i="1"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a:t>
            </a:r>
          </a:p>
          <a:p>
            <a:pPr lvl="0">
              <a:buNone/>
            </a:pPr>
            <a:endParaRPr lang="en-US" sz="3600" dirty="0">
              <a:solidFill>
                <a:srgbClr val="000099"/>
              </a:solidFill>
              <a:latin typeface="Times New Roman" pitchFamily="18" charset="0"/>
              <a:cs typeface="Times New Roman" pitchFamily="18" charset="0"/>
            </a:endParaRPr>
          </a:p>
          <a:p>
            <a:pPr algn="ct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Times New Roman" pitchFamily="18" charset="0"/>
                <a:cs typeface="Times New Roman" pitchFamily="18" charset="0"/>
              </a:rPr>
              <a:t>5. </a:t>
            </a:r>
            <a:r>
              <a:rPr lang="en-US" sz="2400" b="1" u="sng" dirty="0" smtClean="0">
                <a:latin typeface="Times New Roman" pitchFamily="18" charset="0"/>
                <a:cs typeface="Times New Roman" pitchFamily="18" charset="0"/>
              </a:rPr>
              <a:t>5 Ways to Come Out of Sexual Sin:-</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sz="3200" u="sng" dirty="0">
              <a:solidFill>
                <a:srgbClr val="0033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4525963"/>
          </a:xfrm>
        </p:spPr>
        <p:txBody>
          <a:bodyPr>
            <a:normAutofit fontScale="25000" lnSpcReduction="20000"/>
          </a:bodyPr>
          <a:lstStyle/>
          <a:p>
            <a:pPr lvl="0"/>
            <a:r>
              <a:rPr lang="en-GB" sz="7600" dirty="0" smtClean="0">
                <a:latin typeface="Times New Roman" pitchFamily="18" charset="0"/>
                <a:cs typeface="Times New Roman" pitchFamily="18" charset="0"/>
              </a:rPr>
              <a:t>(a) </a:t>
            </a:r>
            <a:r>
              <a:rPr lang="en-US" sz="7600" dirty="0" smtClean="0">
                <a:latin typeface="Times New Roman" pitchFamily="18" charset="0"/>
                <a:cs typeface="Times New Roman" pitchFamily="18" charset="0"/>
              </a:rPr>
              <a:t>To break the bonds of sexual sins, you must repent. That means a total change of direction, away from the sins and temptations, and toward the forgiving grace of a loving God. Make a deliberate decision to abandon all forms of sin, including </a:t>
            </a:r>
            <a:r>
              <a:rPr lang="en-US" sz="7600" b="1" i="1" dirty="0" smtClean="0">
                <a:latin typeface="Times New Roman" pitchFamily="18" charset="0"/>
                <a:cs typeface="Times New Roman" pitchFamily="18" charset="0"/>
              </a:rPr>
              <a:t>sexual sin (</a:t>
            </a:r>
            <a:r>
              <a:rPr lang="en-US" sz="7600" b="1" i="1" dirty="0" smtClean="0">
                <a:solidFill>
                  <a:srgbClr val="000099"/>
                </a:solidFill>
                <a:latin typeface="Times New Roman" pitchFamily="18" charset="0"/>
                <a:cs typeface="Times New Roman" pitchFamily="18" charset="0"/>
              </a:rPr>
              <a:t>Ephesians 4:22</a:t>
            </a:r>
            <a:r>
              <a:rPr lang="en-US" sz="7600" b="1" i="1" dirty="0" smtClean="0">
                <a:latin typeface="Times New Roman" pitchFamily="18" charset="0"/>
                <a:cs typeface="Times New Roman" pitchFamily="18" charset="0"/>
              </a:rPr>
              <a:t>)</a:t>
            </a:r>
            <a:r>
              <a:rPr lang="en-US" sz="7600" dirty="0" smtClean="0">
                <a:latin typeface="Times New Roman" pitchFamily="18" charset="0"/>
                <a:cs typeface="Times New Roman" pitchFamily="18" charset="0"/>
              </a:rPr>
              <a:t>.</a:t>
            </a:r>
          </a:p>
          <a:p>
            <a:pPr lvl="0"/>
            <a:r>
              <a:rPr lang="en-US" sz="7600" dirty="0" smtClean="0">
                <a:latin typeface="Times New Roman" pitchFamily="18" charset="0"/>
                <a:cs typeface="Times New Roman" pitchFamily="18" charset="0"/>
              </a:rPr>
              <a:t>(b) If you have allowed lust to control your life, yield to God as the Holy Spirit convicts you of your sin. God will forgive and cleanse you physically, emotionally and spiritually, if you humbly come to Him </a:t>
            </a:r>
            <a:r>
              <a:rPr lang="en-US" sz="7600" b="1" i="1" dirty="0" smtClean="0">
                <a:latin typeface="Times New Roman" pitchFamily="18" charset="0"/>
                <a:cs typeface="Times New Roman" pitchFamily="18" charset="0"/>
              </a:rPr>
              <a:t>(</a:t>
            </a:r>
            <a:r>
              <a:rPr lang="en-US" sz="7600" b="1" i="1" dirty="0" smtClean="0">
                <a:solidFill>
                  <a:srgbClr val="000099"/>
                </a:solidFill>
                <a:latin typeface="Times New Roman" pitchFamily="18" charset="0"/>
                <a:cs typeface="Times New Roman" pitchFamily="18" charset="0"/>
              </a:rPr>
              <a:t>1 John 1:8, 9; Psalm 103:12; Romans 6:23</a:t>
            </a:r>
            <a:r>
              <a:rPr lang="en-US" sz="7600" b="1" i="1" dirty="0" smtClean="0">
                <a:latin typeface="Times New Roman" pitchFamily="18" charset="0"/>
                <a:cs typeface="Times New Roman" pitchFamily="18" charset="0"/>
              </a:rPr>
              <a:t>)</a:t>
            </a:r>
            <a:r>
              <a:rPr lang="en-US" sz="7600" dirty="0" smtClean="0">
                <a:latin typeface="Times New Roman" pitchFamily="18" charset="0"/>
                <a:cs typeface="Times New Roman" pitchFamily="18" charset="0"/>
              </a:rPr>
              <a:t>. We are not debtors to the flesh </a:t>
            </a:r>
            <a:r>
              <a:rPr lang="en-US" sz="7600" b="1" i="1" dirty="0" smtClean="0">
                <a:latin typeface="Times New Roman" pitchFamily="18" charset="0"/>
                <a:cs typeface="Times New Roman" pitchFamily="18" charset="0"/>
              </a:rPr>
              <a:t>(</a:t>
            </a:r>
            <a:r>
              <a:rPr lang="en-US" sz="7600" b="1" i="1" dirty="0" smtClean="0">
                <a:solidFill>
                  <a:srgbClr val="000099"/>
                </a:solidFill>
                <a:latin typeface="Times New Roman" pitchFamily="18" charset="0"/>
                <a:cs typeface="Times New Roman" pitchFamily="18" charset="0"/>
              </a:rPr>
              <a:t>Romans 8:12-13</a:t>
            </a:r>
            <a:r>
              <a:rPr lang="en-US" sz="7600" b="1" i="1" dirty="0" smtClean="0">
                <a:latin typeface="Times New Roman" pitchFamily="18" charset="0"/>
                <a:cs typeface="Times New Roman" pitchFamily="18" charset="0"/>
              </a:rPr>
              <a:t>)</a:t>
            </a:r>
            <a:r>
              <a:rPr lang="en-US" sz="7600" dirty="0" smtClean="0">
                <a:latin typeface="Times New Roman" pitchFamily="18" charset="0"/>
                <a:cs typeface="Times New Roman" pitchFamily="18" charset="0"/>
              </a:rPr>
              <a:t>.</a:t>
            </a:r>
          </a:p>
          <a:p>
            <a:pPr lvl="0"/>
            <a:r>
              <a:rPr lang="en-US" sz="7600" dirty="0" smtClean="0">
                <a:latin typeface="Times New Roman" pitchFamily="18" charset="0"/>
                <a:cs typeface="Times New Roman" pitchFamily="18" charset="0"/>
              </a:rPr>
              <a:t>(c) Flee from any environment that encourages sexual sin (parties, discos, watching pornography, reading books/magazines that encourage illicit sex etc) </a:t>
            </a:r>
            <a:r>
              <a:rPr lang="en-US" sz="7600" b="1" i="1" dirty="0" smtClean="0">
                <a:solidFill>
                  <a:srgbClr val="000099"/>
                </a:solidFill>
                <a:latin typeface="Times New Roman" pitchFamily="18" charset="0"/>
                <a:cs typeface="Times New Roman" pitchFamily="18" charset="0"/>
              </a:rPr>
              <a:t>Genesis 39:10-12, 1 Corinthians 6:18</a:t>
            </a:r>
            <a:r>
              <a:rPr lang="en-US" sz="7600" dirty="0" smtClean="0">
                <a:latin typeface="Times New Roman" pitchFamily="18" charset="0"/>
                <a:cs typeface="Times New Roman" pitchFamily="18" charset="0"/>
              </a:rPr>
              <a:t>. Avoid body contacts that would encourage sexual feelings. Flee and don’t try to debate within yourself.</a:t>
            </a:r>
          </a:p>
          <a:p>
            <a:pPr lvl="0"/>
            <a:r>
              <a:rPr lang="en-US" sz="7600" dirty="0" smtClean="0">
                <a:latin typeface="Times New Roman" pitchFamily="18" charset="0"/>
                <a:cs typeface="Times New Roman" pitchFamily="18" charset="0"/>
              </a:rPr>
              <a:t>(d) Avoid friends who do not hold the same Christian values as you do </a:t>
            </a:r>
            <a:r>
              <a:rPr lang="en-US" sz="7600" b="1" i="1" dirty="0" smtClean="0">
                <a:latin typeface="Times New Roman" pitchFamily="18" charset="0"/>
                <a:cs typeface="Times New Roman" pitchFamily="18" charset="0"/>
              </a:rPr>
              <a:t>(</a:t>
            </a:r>
            <a:r>
              <a:rPr lang="en-US" sz="7600" b="1" i="1" dirty="0" smtClean="0">
                <a:solidFill>
                  <a:srgbClr val="000099"/>
                </a:solidFill>
                <a:latin typeface="Times New Roman" pitchFamily="18" charset="0"/>
                <a:cs typeface="Times New Roman" pitchFamily="18" charset="0"/>
              </a:rPr>
              <a:t>2 Corinthians 6:14</a:t>
            </a:r>
            <a:r>
              <a:rPr lang="en-US" sz="7600" b="1" i="1" dirty="0" smtClean="0">
                <a:latin typeface="Times New Roman" pitchFamily="18" charset="0"/>
                <a:cs typeface="Times New Roman" pitchFamily="18" charset="0"/>
              </a:rPr>
              <a:t>)</a:t>
            </a:r>
            <a:r>
              <a:rPr lang="en-US" sz="7600" dirty="0" smtClean="0">
                <a:latin typeface="Times New Roman" pitchFamily="18" charset="0"/>
                <a:cs typeface="Times New Roman" pitchFamily="18" charset="0"/>
              </a:rPr>
              <a:t>. If there will be any relationship, share your faith and values with them.</a:t>
            </a:r>
          </a:p>
          <a:p>
            <a:r>
              <a:rPr lang="en-US" sz="7600" dirty="0" smtClean="0">
                <a:latin typeface="Times New Roman" pitchFamily="18" charset="0"/>
                <a:cs typeface="Times New Roman" pitchFamily="18" charset="0"/>
              </a:rPr>
              <a:t>(e) Offer your body as a temple of the Holy Spirit </a:t>
            </a:r>
            <a:r>
              <a:rPr lang="en-US" sz="7600" b="1" i="1" dirty="0" smtClean="0">
                <a:latin typeface="Times New Roman" pitchFamily="18" charset="0"/>
                <a:cs typeface="Times New Roman" pitchFamily="18" charset="0"/>
              </a:rPr>
              <a:t>(</a:t>
            </a:r>
            <a:r>
              <a:rPr lang="en-US" sz="7600" b="1" i="1" dirty="0" smtClean="0">
                <a:solidFill>
                  <a:srgbClr val="000099"/>
                </a:solidFill>
                <a:latin typeface="Times New Roman" pitchFamily="18" charset="0"/>
                <a:cs typeface="Times New Roman" pitchFamily="18" charset="0"/>
              </a:rPr>
              <a:t>1 Corinthians 6:19</a:t>
            </a:r>
            <a:r>
              <a:rPr lang="en-US" sz="7600" b="1" i="1" dirty="0" smtClean="0">
                <a:latin typeface="Times New Roman" pitchFamily="18" charset="0"/>
                <a:cs typeface="Times New Roman" pitchFamily="18" charset="0"/>
              </a:rPr>
              <a:t>)</a:t>
            </a:r>
            <a:r>
              <a:rPr lang="en-US" sz="7600" dirty="0" smtClean="0">
                <a:latin typeface="Times New Roman" pitchFamily="18" charset="0"/>
                <a:cs typeface="Times New Roman" pitchFamily="18" charset="0"/>
              </a:rPr>
              <a:t>.</a:t>
            </a:r>
            <a:r>
              <a:rPr lang="en-US" sz="7600" dirty="0" smtClean="0"/>
              <a:t> </a:t>
            </a:r>
          </a:p>
          <a:p>
            <a:pPr lvl="0"/>
            <a:endParaRPr lang="en-US" sz="7600" dirty="0" smtClean="0">
              <a:latin typeface="Times New Roman" pitchFamily="18" charset="0"/>
              <a:cs typeface="Times New Roman" pitchFamily="18" charset="0"/>
            </a:endParaRPr>
          </a:p>
          <a:p>
            <a:pPr lvl="0">
              <a:buNone/>
            </a:pPr>
            <a:endParaRPr lang="en-US" sz="3600" dirty="0">
              <a:solidFill>
                <a:srgbClr val="000099"/>
              </a:solidFill>
              <a:latin typeface="Times New Roman" pitchFamily="18" charset="0"/>
              <a:cs typeface="Times New Roman" pitchFamily="18" charset="0"/>
            </a:endParaRPr>
          </a:p>
          <a:p>
            <a:pPr algn="ctr"/>
            <a:endParaRPr lang="en-US"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latin typeface="Times New Roman" pitchFamily="18" charset="0"/>
                <a:cs typeface="Times New Roman" pitchFamily="18" charset="0"/>
              </a:rPr>
              <a:t>6. </a:t>
            </a:r>
            <a:r>
              <a:rPr lang="en-US" sz="2400" b="1" u="sng" dirty="0" smtClean="0">
                <a:latin typeface="Times New Roman" pitchFamily="18" charset="0"/>
                <a:cs typeface="Times New Roman" pitchFamily="18" charset="0"/>
              </a:rPr>
              <a:t>Conclusion:-</a:t>
            </a:r>
            <a:endParaRPr lang="en-US" sz="2400" u="sng" dirty="0">
              <a:solidFill>
                <a:srgbClr val="0033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4525963"/>
          </a:xfrm>
        </p:spPr>
        <p:txBody>
          <a:bodyPr>
            <a:normAutofit/>
          </a:bodyPr>
          <a:lstStyle/>
          <a:p>
            <a:r>
              <a:rPr lang="en-GB" sz="3600"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Too often, we step onto the wrong path in our sexuality because we fail to act upon God's truth. We either respond to the truth of Jesus Christ or to Satan's lies </a:t>
            </a:r>
            <a:r>
              <a:rPr lang="en-US" sz="1900" b="1" i="1" dirty="0" smtClean="0">
                <a:latin typeface="Times New Roman" pitchFamily="18" charset="0"/>
                <a:cs typeface="Times New Roman" pitchFamily="18" charset="0"/>
              </a:rPr>
              <a:t>(John 8:31-47)</a:t>
            </a:r>
            <a:r>
              <a:rPr lang="en-US" sz="1900" dirty="0" smtClean="0">
                <a:latin typeface="Times New Roman" pitchFamily="18" charset="0"/>
                <a:cs typeface="Times New Roman" pitchFamily="18" charset="0"/>
              </a:rPr>
              <a:t>.</a:t>
            </a:r>
          </a:p>
          <a:p>
            <a:pPr lvl="0"/>
            <a:r>
              <a:rPr lang="en-US" sz="1900" dirty="0" smtClean="0">
                <a:latin typeface="Times New Roman" pitchFamily="18" charset="0"/>
                <a:cs typeface="Times New Roman" pitchFamily="18" charset="0"/>
              </a:rPr>
              <a:t>Jesus, in the passage of the verses of </a:t>
            </a:r>
            <a:r>
              <a:rPr lang="en-US" sz="1900" b="1" i="1" dirty="0" smtClean="0">
                <a:latin typeface="Times New Roman" pitchFamily="18" charset="0"/>
                <a:cs typeface="Times New Roman" pitchFamily="18" charset="0"/>
              </a:rPr>
              <a:t>John 8:31-47</a:t>
            </a:r>
            <a:r>
              <a:rPr lang="en-US" sz="1900" dirty="0" smtClean="0">
                <a:latin typeface="Times New Roman" pitchFamily="18" charset="0"/>
                <a:cs typeface="Times New Roman" pitchFamily="18" charset="0"/>
              </a:rPr>
              <a:t>, examines the freedom found in truth, and the enslaving power of lies. In this passage, the Lord puts it plainly: </a:t>
            </a:r>
            <a:r>
              <a:rPr lang="en-US" sz="1900" b="1" i="1" dirty="0" smtClean="0">
                <a:latin typeface="Times New Roman" pitchFamily="18" charset="0"/>
                <a:cs typeface="Times New Roman" pitchFamily="18" charset="0"/>
              </a:rPr>
              <a:t>the truth sets us free</a:t>
            </a:r>
            <a:r>
              <a:rPr lang="en-US" sz="1900" dirty="0" smtClean="0">
                <a:latin typeface="Times New Roman" pitchFamily="18" charset="0"/>
                <a:cs typeface="Times New Roman" pitchFamily="18" charset="0"/>
              </a:rPr>
              <a:t>. </a:t>
            </a:r>
          </a:p>
          <a:p>
            <a:pPr>
              <a:buNone/>
            </a:pP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TotalTime>
  <Words>994</Words>
  <Application>Microsoft Office PowerPoint</Application>
  <PresentationFormat>On-screen Show (4:3)</PresentationFormat>
  <Paragraphs>49</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Passion, Purity and Normal Socialization</vt:lpstr>
      <vt:lpstr>1. Introduction:- </vt:lpstr>
      <vt:lpstr>2. Five Primary Types of Sexual Sins:- </vt:lpstr>
      <vt:lpstr>Cont. Five Primary Types of Sexual Sins:-</vt:lpstr>
      <vt:lpstr>3. Modern Day Distorted Picture of Sex:-</vt:lpstr>
      <vt:lpstr>4. Correct Use of Sex as Designed by God:-</vt:lpstr>
      <vt:lpstr>5. 5 Ways to Come Out of Sexual Sin:- </vt:lpstr>
      <vt:lpstr>6. Conclusion:-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DAN KAMAU</dc:creator>
  <cp:lastModifiedBy>DAN KAMAU</cp:lastModifiedBy>
  <cp:revision>66</cp:revision>
  <dcterms:created xsi:type="dcterms:W3CDTF">2016-10-07T11:25:26Z</dcterms:created>
  <dcterms:modified xsi:type="dcterms:W3CDTF">2022-03-08T16:04:40Z</dcterms:modified>
</cp:coreProperties>
</file>