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99" r:id="rId4"/>
    <p:sldId id="298" r:id="rId5"/>
    <p:sldId id="269" r:id="rId6"/>
    <p:sldId id="259" r:id="rId7"/>
    <p:sldId id="260" r:id="rId8"/>
    <p:sldId id="261" r:id="rId9"/>
    <p:sldId id="263" r:id="rId10"/>
    <p:sldId id="270" r:id="rId11"/>
    <p:sldId id="264" r:id="rId12"/>
    <p:sldId id="265" r:id="rId13"/>
    <p:sldId id="268" r:id="rId14"/>
    <p:sldId id="300" r:id="rId15"/>
    <p:sldId id="301" r:id="rId16"/>
    <p:sldId id="267" r:id="rId17"/>
    <p:sldId id="274" r:id="rId18"/>
    <p:sldId id="271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92" r:id="rId28"/>
    <p:sldId id="294" r:id="rId2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1720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5454" y="71374"/>
            <a:ext cx="8037830" cy="1231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536" y="106121"/>
            <a:ext cx="8786926" cy="1385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244" y="1548765"/>
            <a:ext cx="7814309" cy="386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1676400"/>
            <a:ext cx="8991601" cy="20691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400" dirty="0">
                <a:latin typeface="Calibri"/>
                <a:cs typeface="Calibri"/>
              </a:rPr>
              <a:t>KSCF KEAT TEAM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400" dirty="0">
                <a:solidFill>
                  <a:srgbClr val="FF0000"/>
                </a:solidFill>
                <a:latin typeface="Calibri"/>
                <a:cs typeface="Calibri"/>
              </a:rPr>
              <a:t>TOPIC: </a:t>
            </a:r>
            <a:r>
              <a:rPr lang="en-US" sz="4400" dirty="0">
                <a:latin typeface="Calibri"/>
                <a:cs typeface="Calibri"/>
              </a:rPr>
              <a:t>IMPACTFUL CHRISTIAN LIVING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400" dirty="0">
                <a:latin typeface="Calibri"/>
                <a:cs typeface="Calibri"/>
              </a:rPr>
              <a:t>NOVEMBER 11</a:t>
            </a:r>
            <a:r>
              <a:rPr lang="en-US" sz="4400" baseline="30000" dirty="0">
                <a:latin typeface="Calibri"/>
                <a:cs typeface="Calibri"/>
              </a:rPr>
              <a:t>th</a:t>
            </a:r>
            <a:r>
              <a:rPr lang="en-US" sz="4400" dirty="0">
                <a:latin typeface="Calibri"/>
                <a:cs typeface="Calibri"/>
              </a:rPr>
              <a:t> 2025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9376" y="3896690"/>
            <a:ext cx="490601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80" dirty="0">
                <a:solidFill>
                  <a:srgbClr val="FF0000"/>
                </a:solidFill>
                <a:latin typeface="Calibri"/>
                <a:cs typeface="Calibri"/>
              </a:rPr>
              <a:t>FACILITATOR</a:t>
            </a:r>
            <a:r>
              <a:rPr sz="32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ROGERS</a:t>
            </a:r>
            <a:r>
              <a:rPr sz="3200" b="1" spc="-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ODIMA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536" y="106121"/>
            <a:ext cx="8786926" cy="1051569"/>
          </a:xfrm>
          <a:prstGeom prst="rect">
            <a:avLst/>
          </a:prstGeom>
        </p:spPr>
        <p:txBody>
          <a:bodyPr vert="horz" wrap="square" lIns="0" tIns="370839" rIns="0" bIns="0" rtlCol="0">
            <a:spAutoFit/>
          </a:bodyPr>
          <a:lstStyle/>
          <a:p>
            <a:pPr marL="1349375">
              <a:lnSpc>
                <a:spcPct val="100000"/>
              </a:lnSpc>
              <a:spcBef>
                <a:spcPts val="95"/>
              </a:spcBef>
            </a:pPr>
            <a:r>
              <a:rPr lang="en-US" sz="4400" dirty="0">
                <a:latin typeface="Calibri"/>
                <a:cs typeface="Calibri"/>
              </a:rPr>
              <a:t>Solution Provider?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40100"/>
              </a:lnSpc>
              <a:spcBef>
                <a:spcPts val="100"/>
              </a:spcBef>
            </a:pPr>
            <a:r>
              <a:rPr sz="3200" b="0" spc="-65" dirty="0">
                <a:latin typeface="Calibri"/>
                <a:cs typeface="Calibri"/>
              </a:rPr>
              <a:t>You</a:t>
            </a:r>
            <a:r>
              <a:rPr sz="3200" b="0" spc="-70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are</a:t>
            </a:r>
            <a:r>
              <a:rPr sz="3200" b="0" spc="-55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either</a:t>
            </a:r>
            <a:r>
              <a:rPr sz="3200" b="0" spc="-60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a</a:t>
            </a:r>
            <a:r>
              <a:rPr sz="3200" b="0" spc="-70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problem</a:t>
            </a:r>
            <a:r>
              <a:rPr sz="3200" b="0" spc="-35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solver</a:t>
            </a:r>
            <a:r>
              <a:rPr sz="3200" b="0" spc="-65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or</a:t>
            </a:r>
            <a:r>
              <a:rPr sz="3200" b="0" spc="-55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a</a:t>
            </a:r>
            <a:r>
              <a:rPr sz="3200" b="0" spc="-70" dirty="0">
                <a:latin typeface="Calibri"/>
                <a:cs typeface="Calibri"/>
              </a:rPr>
              <a:t> </a:t>
            </a:r>
            <a:r>
              <a:rPr sz="3200" b="0" spc="-10" dirty="0">
                <a:latin typeface="Calibri"/>
                <a:cs typeface="Calibri"/>
              </a:rPr>
              <a:t>problem creator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05"/>
              </a:spcBef>
            </a:pPr>
            <a:r>
              <a:rPr sz="3200" dirty="0">
                <a:solidFill>
                  <a:srgbClr val="FF0000"/>
                </a:solidFill>
              </a:rPr>
              <a:t>Mike</a:t>
            </a:r>
            <a:r>
              <a:rPr sz="3200" spc="-170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Murdoch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126351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9601200" cy="366254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281555" marR="5080" indent="-1847850">
              <a:lnSpc>
                <a:spcPts val="4680"/>
              </a:lnSpc>
              <a:spcBef>
                <a:spcPts val="360"/>
              </a:spcBef>
            </a:pPr>
            <a:r>
              <a:rPr lang="en-US" sz="4000" dirty="0">
                <a:latin typeface="Arial MT"/>
                <a:cs typeface="Arial MT"/>
              </a:rPr>
              <a:t>THE </a:t>
            </a:r>
            <a:r>
              <a:rPr sz="4000" dirty="0">
                <a:latin typeface="Arial MT"/>
                <a:cs typeface="Arial MT"/>
              </a:rPr>
              <a:t>WORK</a:t>
            </a:r>
            <a:r>
              <a:rPr lang="en-US" sz="4000" dirty="0">
                <a:latin typeface="Arial MT"/>
                <a:cs typeface="Arial MT"/>
              </a:rPr>
              <a:t> OF JESUS </a:t>
            </a:r>
            <a:r>
              <a:rPr sz="4000" spc="-250" dirty="0">
                <a:latin typeface="Arial MT"/>
                <a:cs typeface="Arial MT"/>
              </a:rPr>
              <a:t> </a:t>
            </a:r>
            <a:r>
              <a:rPr sz="4000" spc="-10" dirty="0">
                <a:latin typeface="Arial MT"/>
                <a:cs typeface="Arial MT"/>
              </a:rPr>
              <a:t>ADDRESSED</a:t>
            </a:r>
            <a:r>
              <a:rPr sz="4000" spc="-260" dirty="0">
                <a:latin typeface="Arial MT"/>
                <a:cs typeface="Arial MT"/>
              </a:rPr>
              <a:t> </a:t>
            </a:r>
            <a:r>
              <a:rPr sz="4000" spc="-25" dirty="0">
                <a:latin typeface="Arial MT"/>
                <a:cs typeface="Arial MT"/>
              </a:rPr>
              <a:t>ALL </a:t>
            </a:r>
            <a:r>
              <a:rPr sz="4000" dirty="0">
                <a:latin typeface="Arial MT"/>
                <a:cs typeface="Arial MT"/>
              </a:rPr>
              <a:t>THREE</a:t>
            </a:r>
            <a:r>
              <a:rPr sz="4000" spc="-150" dirty="0">
                <a:latin typeface="Arial MT"/>
                <a:cs typeface="Arial MT"/>
              </a:rPr>
              <a:t> </a:t>
            </a:r>
            <a:r>
              <a:rPr lang="en-US" sz="4000" spc="-10" dirty="0">
                <a:latin typeface="Arial MT"/>
                <a:cs typeface="Arial MT"/>
              </a:rPr>
              <a:t>CATEGORIES</a:t>
            </a:r>
            <a:endParaRPr sz="4000" dirty="0">
              <a:latin typeface="Arial MT"/>
              <a:cs typeface="Arial MT"/>
            </a:endParaRPr>
          </a:p>
          <a:p>
            <a:pPr marL="756285" indent="-743585">
              <a:lnSpc>
                <a:spcPct val="100000"/>
              </a:lnSpc>
              <a:spcBef>
                <a:spcPts val="2425"/>
              </a:spcBef>
              <a:buAutoNum type="arabicPlain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Humanitarian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–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Mark</a:t>
            </a:r>
            <a:r>
              <a:rPr sz="4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1:34</a:t>
            </a:r>
            <a:endParaRPr sz="4000" dirty="0">
              <a:latin typeface="Calibri"/>
              <a:cs typeface="Calibri"/>
            </a:endParaRPr>
          </a:p>
          <a:p>
            <a:pPr marL="756285" indent="-743585">
              <a:lnSpc>
                <a:spcPct val="100000"/>
              </a:lnSpc>
              <a:spcBef>
                <a:spcPts val="965"/>
              </a:spcBef>
              <a:buAutoNum type="arabicPlain"/>
              <a:tabLst>
                <a:tab pos="756285" algn="l"/>
                <a:tab pos="2988310" algn="l"/>
              </a:tabLst>
            </a:pPr>
            <a:r>
              <a:rPr sz="4000" b="1" spc="-10" dirty="0">
                <a:latin typeface="Calibri"/>
                <a:cs typeface="Calibri"/>
              </a:rPr>
              <a:t>Advocacy</a:t>
            </a:r>
            <a:r>
              <a:rPr sz="4000" b="1" dirty="0">
                <a:latin typeface="Calibri"/>
                <a:cs typeface="Calibri"/>
              </a:rPr>
              <a:t>	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John</a:t>
            </a:r>
            <a:r>
              <a:rPr sz="40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8</a:t>
            </a:r>
            <a:r>
              <a:rPr sz="4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:3-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endParaRPr sz="4000" dirty="0">
              <a:latin typeface="Calibri"/>
              <a:cs typeface="Calibri"/>
            </a:endParaRPr>
          </a:p>
          <a:p>
            <a:pPr marL="756285" indent="-743585">
              <a:lnSpc>
                <a:spcPct val="100000"/>
              </a:lnSpc>
              <a:spcBef>
                <a:spcPts val="960"/>
              </a:spcBef>
              <a:buAutoNum type="arabicPlain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Development-</a:t>
            </a:r>
            <a:r>
              <a:rPr sz="4000" b="1" spc="-195" dirty="0"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Matthew</a:t>
            </a:r>
            <a:r>
              <a:rPr sz="40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10:1-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8859" rIns="0" bIns="0" rtlCol="0">
            <a:spAutoFit/>
          </a:bodyPr>
          <a:lstStyle/>
          <a:p>
            <a:pPr marL="955675">
              <a:lnSpc>
                <a:spcPct val="100000"/>
              </a:lnSpc>
              <a:spcBef>
                <a:spcPts val="110"/>
              </a:spcBef>
            </a:pPr>
            <a:r>
              <a:rPr dirty="0"/>
              <a:t>RIGHT</a:t>
            </a:r>
            <a:r>
              <a:rPr spc="-110" dirty="0"/>
              <a:t> </a:t>
            </a:r>
            <a:r>
              <a:rPr dirty="0"/>
              <a:t>PERSON</a:t>
            </a:r>
            <a:r>
              <a:rPr spc="-50" dirty="0"/>
              <a:t> </a:t>
            </a:r>
            <a:r>
              <a:rPr dirty="0"/>
              <a:t>RIGHT</a:t>
            </a:r>
            <a:r>
              <a:rPr spc="-105" dirty="0"/>
              <a:t> </a:t>
            </a:r>
            <a:r>
              <a:rPr spc="-20" dirty="0"/>
              <a:t>WORK</a:t>
            </a:r>
          </a:p>
        </p:txBody>
      </p:sp>
      <p:sp>
        <p:nvSpPr>
          <p:cNvPr id="4" name="object 4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6244" y="1601800"/>
            <a:ext cx="7932420" cy="295338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26720" indent="-414020">
              <a:lnSpc>
                <a:spcPct val="100000"/>
              </a:lnSpc>
              <a:spcBef>
                <a:spcPts val="265"/>
              </a:spcBef>
              <a:buSzPct val="118181"/>
              <a:buFont typeface="Arial MT"/>
              <a:buChar char="•"/>
              <a:tabLst>
                <a:tab pos="42672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wrong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in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wrong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job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regression</a:t>
            </a:r>
            <a:endParaRPr sz="22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70"/>
              </a:spcBef>
              <a:buFont typeface="Arial MT"/>
              <a:buChar char="•"/>
              <a:tabLst>
                <a:tab pos="35687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wrong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in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job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confusion</a:t>
            </a:r>
            <a:r>
              <a:rPr sz="2200" b="1" spc="-1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in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wrong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job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frustration</a:t>
            </a:r>
            <a:r>
              <a:rPr sz="2200" b="1" spc="-1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in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job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productivity</a:t>
            </a:r>
            <a:endParaRPr sz="2200">
              <a:latin typeface="Calibri"/>
              <a:cs typeface="Calibri"/>
            </a:endParaRPr>
          </a:p>
          <a:p>
            <a:pPr marL="356870" marR="326390" indent="-344805">
              <a:lnSpc>
                <a:spcPct val="80000"/>
              </a:lnSpc>
              <a:spcBef>
                <a:spcPts val="530"/>
              </a:spcBef>
              <a:buFont typeface="Arial MT"/>
              <a:buChar char="•"/>
              <a:tabLst>
                <a:tab pos="35687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with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team/leader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multiplication</a:t>
            </a:r>
            <a:r>
              <a:rPr sz="22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productivity</a:t>
            </a:r>
            <a:endParaRPr sz="22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4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with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wrong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team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stress</a:t>
            </a:r>
            <a:r>
              <a:rPr sz="22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low</a:t>
            </a:r>
            <a:r>
              <a:rPr sz="2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productivity</a:t>
            </a:r>
            <a:endParaRPr sz="2200">
              <a:latin typeface="Calibri"/>
              <a:cs typeface="Calibri"/>
            </a:endParaRPr>
          </a:p>
          <a:p>
            <a:pPr marL="356870" indent="-344170">
              <a:lnSpc>
                <a:spcPts val="2375"/>
              </a:lnSpc>
              <a:buFont typeface="Arial MT"/>
              <a:buChar char="•"/>
              <a:tabLst>
                <a:tab pos="356870" algn="l"/>
              </a:tabLst>
            </a:pP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right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person</a:t>
            </a:r>
            <a:r>
              <a:rPr sz="2200" b="1" spc="409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with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wrong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leader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=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Double</a:t>
            </a:r>
            <a:r>
              <a:rPr sz="2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stress</a:t>
            </a:r>
            <a:r>
              <a:rPr sz="22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r>
              <a:rPr sz="2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Calibri"/>
                <a:cs typeface="Calibri"/>
              </a:rPr>
              <a:t>low</a:t>
            </a:r>
            <a:endParaRPr sz="2200">
              <a:latin typeface="Calibri"/>
              <a:cs typeface="Calibri"/>
            </a:endParaRPr>
          </a:p>
          <a:p>
            <a:pPr marL="356870">
              <a:lnSpc>
                <a:spcPts val="2380"/>
              </a:lnSpc>
            </a:pPr>
            <a:r>
              <a:rPr sz="2200" b="1" spc="-10" dirty="0">
                <a:solidFill>
                  <a:srgbClr val="FF0000"/>
                </a:solidFill>
                <a:latin typeface="Calibri"/>
                <a:cs typeface="Calibri"/>
              </a:rPr>
              <a:t>productivity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244" y="4854016"/>
            <a:ext cx="7393305" cy="1125220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356870" marR="5080" indent="-344805">
              <a:lnSpc>
                <a:spcPts val="3840"/>
              </a:lnSpc>
              <a:spcBef>
                <a:spcPts val="1035"/>
              </a:spcBef>
            </a:pPr>
            <a:r>
              <a:rPr sz="4000" b="1" dirty="0">
                <a:latin typeface="Calibri"/>
                <a:cs typeface="Calibri"/>
              </a:rPr>
              <a:t>80/20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RULE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80%</a:t>
            </a:r>
            <a:r>
              <a:rPr sz="4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PEOPLE</a:t>
            </a:r>
            <a:r>
              <a:rPr sz="40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40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WRONG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JOBS/BUSINESS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0839" rIns="0" bIns="0" rtlCol="0">
            <a:spAutoFit/>
          </a:bodyPr>
          <a:lstStyle/>
          <a:p>
            <a:pPr marL="235585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Levels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Initiative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1510968"/>
            <a:ext cx="6508115" cy="295275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870"/>
              </a:spcBef>
              <a:buAutoNum type="arabicPeriod"/>
              <a:tabLst>
                <a:tab pos="527685" algn="l"/>
              </a:tabLst>
            </a:pPr>
            <a:r>
              <a:rPr sz="3200" spc="-10" dirty="0">
                <a:latin typeface="Calibri"/>
                <a:cs typeface="Calibri"/>
              </a:rPr>
              <a:t>Wait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until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told-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powerlessness</a:t>
            </a:r>
            <a:endParaRPr sz="32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sz="3200" spc="-25" dirty="0">
                <a:latin typeface="Calibri"/>
                <a:cs typeface="Calibri"/>
              </a:rPr>
              <a:t>Ask</a:t>
            </a:r>
            <a:endParaRPr sz="32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sz="3200" spc="-10" dirty="0">
                <a:latin typeface="Calibri"/>
                <a:cs typeface="Calibri"/>
              </a:rPr>
              <a:t>Volunteer</a:t>
            </a:r>
            <a:endParaRPr sz="32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sz="3200" dirty="0">
                <a:latin typeface="Calibri"/>
                <a:cs typeface="Calibri"/>
              </a:rPr>
              <a:t>Act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under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supervision</a:t>
            </a:r>
            <a:endParaRPr sz="32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1252220" algn="l"/>
              </a:tabLst>
            </a:pPr>
            <a:r>
              <a:rPr sz="3200" spc="-25" dirty="0">
                <a:latin typeface="Calibri"/>
                <a:cs typeface="Calibri"/>
              </a:rPr>
              <a:t>Act</a:t>
            </a:r>
            <a:r>
              <a:rPr sz="3200" dirty="0">
                <a:latin typeface="Calibri"/>
                <a:cs typeface="Calibri"/>
              </a:rPr>
              <a:t>	under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self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supervision-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powerful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8546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4EFC2-8AE1-BC3E-26C7-9EFE13CE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7B29B00-1634-6907-2A87-C05777BA50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8536" y="106121"/>
            <a:ext cx="8786926" cy="1051569"/>
          </a:xfrm>
          <a:prstGeom prst="rect">
            <a:avLst/>
          </a:prstGeom>
        </p:spPr>
        <p:txBody>
          <a:bodyPr vert="horz" wrap="square" lIns="0" tIns="370839" rIns="0" bIns="0" rtlCol="0">
            <a:spAutoFit/>
          </a:bodyPr>
          <a:lstStyle/>
          <a:p>
            <a:pPr marL="235585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Levels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lang="en-US" sz="4400" spc="-10" dirty="0">
                <a:latin typeface="Calibri"/>
                <a:cs typeface="Calibri"/>
              </a:rPr>
              <a:t>Competence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CA7066A-A60F-068A-9171-7A1F2ADF2E1F}"/>
              </a:ext>
            </a:extLst>
          </p:cNvPr>
          <p:cNvSpPr txBox="1"/>
          <p:nvPr/>
        </p:nvSpPr>
        <p:spPr>
          <a:xfrm>
            <a:off x="536244" y="1510968"/>
            <a:ext cx="6508115" cy="298415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870"/>
              </a:spcBef>
              <a:buAutoNum type="arabicPeriod"/>
              <a:tabLst>
                <a:tab pos="527685" algn="l"/>
              </a:tabLst>
            </a:pPr>
            <a:r>
              <a:rPr lang="en-US" sz="3200" spc="-10" dirty="0">
                <a:latin typeface="Calibri"/>
                <a:cs typeface="Calibri"/>
              </a:rPr>
              <a:t>Ignorance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lang="en-US" sz="3200" spc="-25" dirty="0">
                <a:latin typeface="Calibri"/>
                <a:cs typeface="Calibri"/>
              </a:rPr>
              <a:t>Awareness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lang="en-US" sz="3200" spc="-10" dirty="0">
                <a:latin typeface="Calibri"/>
                <a:cs typeface="Calibri"/>
              </a:rPr>
              <a:t>Skill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lang="en-US" sz="3200" dirty="0">
                <a:latin typeface="Calibri"/>
                <a:cs typeface="Calibri"/>
              </a:rPr>
              <a:t>Productivity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1252220" algn="l"/>
              </a:tabLst>
            </a:pPr>
            <a:r>
              <a:rPr lang="en-US" sz="3200" spc="-25" dirty="0">
                <a:solidFill>
                  <a:srgbClr val="FF0000"/>
                </a:solidFill>
                <a:latin typeface="Calibri"/>
                <a:cs typeface="Calibri"/>
              </a:rPr>
              <a:t>Innovative Solutions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9871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6AF93-BEB0-D737-729F-069E0773C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33142F2-CB79-A1E4-D822-287BE0BAFA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8536" y="106121"/>
            <a:ext cx="8786926" cy="1051569"/>
          </a:xfrm>
          <a:prstGeom prst="rect">
            <a:avLst/>
          </a:prstGeom>
        </p:spPr>
        <p:txBody>
          <a:bodyPr vert="horz" wrap="square" lIns="0" tIns="370839" rIns="0" bIns="0" rtlCol="0">
            <a:spAutoFit/>
          </a:bodyPr>
          <a:lstStyle/>
          <a:p>
            <a:pPr marL="235585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Levels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lang="en-US" sz="4400" spc="-10" dirty="0">
                <a:latin typeface="Calibri"/>
                <a:cs typeface="Calibri"/>
              </a:rPr>
              <a:t>Motivation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9673E18-4DD6-C49B-0BA3-1475B50BE0A9}"/>
              </a:ext>
            </a:extLst>
          </p:cNvPr>
          <p:cNvSpPr txBox="1"/>
          <p:nvPr/>
        </p:nvSpPr>
        <p:spPr>
          <a:xfrm>
            <a:off x="536244" y="1510968"/>
            <a:ext cx="6508115" cy="298415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870"/>
              </a:spcBef>
              <a:buAutoNum type="arabicPeriod"/>
              <a:tabLst>
                <a:tab pos="527685" algn="l"/>
              </a:tabLst>
            </a:pPr>
            <a:r>
              <a:rPr lang="en-US" sz="3200" spc="-10" dirty="0">
                <a:latin typeface="Calibri"/>
                <a:cs typeface="Calibri"/>
              </a:rPr>
              <a:t>Apathy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lang="en-US" sz="3200" spc="-25" dirty="0">
                <a:latin typeface="Calibri"/>
                <a:cs typeface="Calibri"/>
              </a:rPr>
              <a:t>Compliance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lang="en-US" sz="3200" spc="-10" dirty="0">
                <a:latin typeface="Calibri"/>
                <a:cs typeface="Calibri"/>
              </a:rPr>
              <a:t>Interest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lang="en-US" sz="3200" dirty="0">
                <a:latin typeface="Calibri"/>
                <a:cs typeface="Calibri"/>
              </a:rPr>
              <a:t>Commitment</a:t>
            </a:r>
            <a:endParaRPr sz="3200" dirty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  <a:tab pos="1252220" algn="l"/>
              </a:tabLst>
            </a:pPr>
            <a:r>
              <a:rPr lang="en-US" sz="3200" spc="-25" dirty="0">
                <a:latin typeface="Calibri"/>
                <a:cs typeface="Calibri"/>
              </a:rPr>
              <a:t>Passion and Zeal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24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536" y="1"/>
            <a:ext cx="9346464" cy="1051569"/>
          </a:xfrm>
          <a:prstGeom prst="rect">
            <a:avLst/>
          </a:prstGeom>
        </p:spPr>
        <p:txBody>
          <a:bodyPr vert="horz" wrap="square" lIns="0" tIns="370839" rIns="0" bIns="0" rtlCol="0">
            <a:spAutoFit/>
          </a:bodyPr>
          <a:lstStyle/>
          <a:p>
            <a:pPr marL="831215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UKIONA</a:t>
            </a:r>
            <a:r>
              <a:rPr sz="4400" spc="-165" dirty="0">
                <a:latin typeface="Calibri"/>
                <a:cs typeface="Calibri"/>
              </a:rPr>
              <a:t> </a:t>
            </a:r>
            <a:r>
              <a:rPr sz="4400" spc="-55" dirty="0">
                <a:latin typeface="Calibri"/>
                <a:cs typeface="Calibri"/>
              </a:rPr>
              <a:t>VYAELEA</a:t>
            </a:r>
            <a:r>
              <a:rPr lang="en-US" sz="4400" spc="-55" dirty="0">
                <a:latin typeface="Calibri"/>
                <a:cs typeface="Calibri"/>
              </a:rPr>
              <a:t> JUA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VIMEUNDWA</a:t>
            </a:r>
            <a:endParaRPr sz="4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2143125"/>
            <a:ext cx="5867400" cy="47148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536" y="106121"/>
            <a:ext cx="8786926" cy="1051569"/>
          </a:xfrm>
          <a:prstGeom prst="rect">
            <a:avLst/>
          </a:prstGeom>
        </p:spPr>
        <p:txBody>
          <a:bodyPr vert="horz" wrap="square" lIns="0" tIns="370839" rIns="0" bIns="0" rtlCol="0">
            <a:spAutoFit/>
          </a:bodyPr>
          <a:lstStyle/>
          <a:p>
            <a:pPr marL="1401445">
              <a:lnSpc>
                <a:spcPct val="100000"/>
              </a:lnSpc>
              <a:spcBef>
                <a:spcPts val="95"/>
              </a:spcBef>
            </a:pPr>
            <a:r>
              <a:rPr lang="en-US" sz="4400" dirty="0">
                <a:latin typeface="Calibri"/>
                <a:cs typeface="Calibri"/>
              </a:rPr>
              <a:t>WHO HAS  MORE IMPACT?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56870" marR="5080" indent="-256540">
              <a:lnSpc>
                <a:spcPct val="100000"/>
              </a:lnSpc>
              <a:spcBef>
                <a:spcPts val="90"/>
              </a:spcBef>
            </a:pPr>
            <a:r>
              <a:rPr sz="3200" dirty="0">
                <a:solidFill>
                  <a:srgbClr val="FF0000"/>
                </a:solidFill>
              </a:rPr>
              <a:t>A</a:t>
            </a:r>
            <a:r>
              <a:rPr sz="3200" spc="-7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non</a:t>
            </a:r>
            <a:r>
              <a:rPr sz="3200" spc="-6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Christian</a:t>
            </a:r>
            <a:r>
              <a:rPr sz="3200" spc="-4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with</a:t>
            </a:r>
            <a:r>
              <a:rPr sz="3200" spc="-3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good</a:t>
            </a:r>
            <a:r>
              <a:rPr sz="3200" spc="-8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quality</a:t>
            </a:r>
            <a:r>
              <a:rPr sz="3200" spc="-70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tomatoes </a:t>
            </a:r>
            <a:r>
              <a:rPr sz="3200" dirty="0">
                <a:solidFill>
                  <a:srgbClr val="FF0000"/>
                </a:solidFill>
              </a:rPr>
              <a:t>and</a:t>
            </a:r>
            <a:r>
              <a:rPr sz="3200" spc="-8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a</a:t>
            </a:r>
            <a:r>
              <a:rPr sz="3200" spc="-8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Christian</a:t>
            </a:r>
            <a:r>
              <a:rPr sz="3200" spc="-1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with</a:t>
            </a:r>
            <a:r>
              <a:rPr sz="3200" spc="-5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poor</a:t>
            </a:r>
            <a:r>
              <a:rPr sz="3200" spc="-5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quality</a:t>
            </a:r>
            <a:r>
              <a:rPr sz="3200" spc="-65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tomatoes </a:t>
            </a:r>
            <a:r>
              <a:rPr sz="3200" dirty="0">
                <a:solidFill>
                  <a:srgbClr val="FF0000"/>
                </a:solidFill>
              </a:rPr>
              <a:t>all</a:t>
            </a:r>
            <a:r>
              <a:rPr sz="3200" spc="-9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going</a:t>
            </a:r>
            <a:r>
              <a:rPr sz="3200" spc="-5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at</a:t>
            </a:r>
            <a:r>
              <a:rPr sz="3200" spc="-6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the</a:t>
            </a:r>
            <a:r>
              <a:rPr sz="3200" spc="-1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same</a:t>
            </a:r>
            <a:r>
              <a:rPr sz="3200" spc="-60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price</a:t>
            </a:r>
            <a:endParaRPr sz="3200"/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3200" dirty="0"/>
              <a:t>Where</a:t>
            </a:r>
            <a:r>
              <a:rPr sz="3200" spc="-80" dirty="0"/>
              <a:t> </a:t>
            </a:r>
            <a:r>
              <a:rPr sz="3200" dirty="0"/>
              <a:t>would</a:t>
            </a:r>
            <a:r>
              <a:rPr sz="3200" spc="-65" dirty="0"/>
              <a:t> </a:t>
            </a:r>
            <a:r>
              <a:rPr sz="3200" dirty="0"/>
              <a:t>you</a:t>
            </a:r>
            <a:r>
              <a:rPr sz="3200" spc="-95" dirty="0"/>
              <a:t> </a:t>
            </a:r>
            <a:r>
              <a:rPr sz="3200" dirty="0"/>
              <a:t>buy</a:t>
            </a:r>
            <a:r>
              <a:rPr sz="3200" spc="-70" dirty="0"/>
              <a:t> </a:t>
            </a:r>
            <a:r>
              <a:rPr sz="3200" dirty="0"/>
              <a:t>your</a:t>
            </a:r>
            <a:r>
              <a:rPr sz="3200" spc="-80" dirty="0"/>
              <a:t> </a:t>
            </a:r>
            <a:r>
              <a:rPr sz="3200" spc="-10" dirty="0"/>
              <a:t>tomatoes?</a:t>
            </a:r>
            <a:endParaRPr sz="3200"/>
          </a:p>
          <a:p>
            <a:pPr marL="356870" marR="1076960" indent="-344805">
              <a:lnSpc>
                <a:spcPct val="100000"/>
              </a:lnSpc>
              <a:spcBef>
                <a:spcPts val="770"/>
              </a:spcBef>
            </a:pPr>
            <a:r>
              <a:rPr sz="3200" spc="-20" dirty="0">
                <a:solidFill>
                  <a:srgbClr val="FF0000"/>
                </a:solidFill>
              </a:rPr>
              <a:t>Customers</a:t>
            </a:r>
            <a:r>
              <a:rPr sz="3200" spc="-6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vote</a:t>
            </a:r>
            <a:r>
              <a:rPr sz="3200" spc="-8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with</a:t>
            </a:r>
            <a:r>
              <a:rPr sz="3200" spc="-8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their</a:t>
            </a:r>
            <a:r>
              <a:rPr sz="3200" spc="-6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feet</a:t>
            </a:r>
            <a:r>
              <a:rPr sz="3200" spc="-8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or</a:t>
            </a:r>
            <a:r>
              <a:rPr sz="3200" spc="-95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their fingers</a:t>
            </a:r>
            <a:r>
              <a:rPr sz="3200" spc="-10" dirty="0"/>
              <a:t>(on</a:t>
            </a:r>
            <a:r>
              <a:rPr sz="3200" spc="-150" dirty="0"/>
              <a:t> </a:t>
            </a:r>
            <a:r>
              <a:rPr sz="3200" spc="-20" dirty="0"/>
              <a:t>line)</a:t>
            </a:r>
            <a:endParaRPr sz="3200"/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0" dirty="0"/>
              <a:t>.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2840076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854" y="106121"/>
            <a:ext cx="7391400" cy="1247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79169" marR="5080" indent="-967105">
              <a:lnSpc>
                <a:spcPct val="100000"/>
              </a:lnSpc>
              <a:spcBef>
                <a:spcPts val="110"/>
              </a:spcBef>
              <a:tabLst>
                <a:tab pos="4960620" algn="l"/>
              </a:tabLst>
            </a:pPr>
            <a:r>
              <a:rPr dirty="0">
                <a:latin typeface="Calibri"/>
                <a:cs typeface="Calibri"/>
              </a:rPr>
              <a:t>FOUR</a:t>
            </a:r>
            <a:r>
              <a:rPr spc="-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SCENARIONS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60" dirty="0">
                <a:latin typeface="Calibri"/>
                <a:cs typeface="Calibri"/>
              </a:rPr>
              <a:t>EVALUATING </a:t>
            </a:r>
            <a:r>
              <a:rPr lang="en-US" spc="-10" dirty="0">
                <a:latin typeface="Calibri"/>
                <a:cs typeface="Calibri"/>
              </a:rPr>
              <a:t>IMPACT        </a:t>
            </a:r>
            <a:r>
              <a:rPr spc="-10" dirty="0">
                <a:latin typeface="Calibri"/>
                <a:cs typeface="Calibri"/>
              </a:rPr>
              <a:t>OF</a:t>
            </a:r>
            <a:r>
              <a:rPr dirty="0">
                <a:latin typeface="Calibri"/>
                <a:cs typeface="Calibri"/>
              </a:rPr>
              <a:t>	</a:t>
            </a:r>
            <a:r>
              <a:rPr spc="-20" dirty="0">
                <a:latin typeface="Calibri"/>
                <a:cs typeface="Calibri"/>
              </a:rPr>
              <a:t>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63700" y="1670050"/>
            <a:ext cx="12827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5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2512" y="2098675"/>
          <a:ext cx="6967220" cy="35991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3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3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99589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Poor</a:t>
                      </a:r>
                      <a:r>
                        <a:rPr sz="2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Quantity</a:t>
                      </a:r>
                      <a:r>
                        <a:rPr sz="24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Confusion-</a:t>
                      </a: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Quantity</a:t>
                      </a:r>
                      <a:r>
                        <a:rPr sz="24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Excellence-</a:t>
                      </a: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9589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Poor</a:t>
                      </a:r>
                      <a:r>
                        <a:rPr sz="24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Quantity</a:t>
                      </a:r>
                      <a:r>
                        <a:rPr sz="24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3500" marR="681355" indent="63500">
                        <a:lnSpc>
                          <a:spcPct val="1151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Poor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 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Disaster-</a:t>
                      </a: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Quantity</a:t>
                      </a:r>
                      <a:r>
                        <a:rPr sz="24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4135" marR="678815" indent="64135">
                        <a:lnSpc>
                          <a:spcPct val="1151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Poor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Work </a:t>
                      </a:r>
                      <a:r>
                        <a:rPr sz="2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Mistake-</a:t>
                      </a: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902" rIns="0" bIns="0" rtlCol="0">
            <a:spAutoFit/>
          </a:bodyPr>
          <a:lstStyle/>
          <a:p>
            <a:pPr marL="51689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6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525" y="1724025"/>
            <a:ext cx="8194675" cy="49053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291321" y="1767077"/>
            <a:ext cx="895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391" y="2188921"/>
            <a:ext cx="7830184" cy="2983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marR="874394" indent="-744220">
              <a:lnSpc>
                <a:spcPct val="114999"/>
              </a:lnSpc>
              <a:spcBef>
                <a:spcPts val="100"/>
              </a:spcBef>
              <a:buClr>
                <a:srgbClr val="FF3E00"/>
              </a:buClr>
              <a:buAutoNum type="arabicPeriod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God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35" dirty="0">
                <a:latin typeface="Calibri"/>
                <a:cs typeface="Calibri"/>
              </a:rPr>
              <a:t>worker-</a:t>
            </a:r>
            <a:r>
              <a:rPr sz="4000" b="1" dirty="0">
                <a:latin typeface="Calibri"/>
                <a:cs typeface="Calibri"/>
              </a:rPr>
              <a:t>starting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from creation-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Genesis</a:t>
            </a:r>
            <a:r>
              <a:rPr sz="4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1,</a:t>
            </a:r>
            <a:endParaRPr sz="4000">
              <a:latin typeface="Calibri"/>
              <a:cs typeface="Calibri"/>
            </a:endParaRPr>
          </a:p>
          <a:p>
            <a:pPr marL="756285" indent="-743585">
              <a:lnSpc>
                <a:spcPct val="100000"/>
              </a:lnSpc>
              <a:spcBef>
                <a:spcPts val="1925"/>
              </a:spcBef>
              <a:buClr>
                <a:srgbClr val="FF3E00"/>
              </a:buClr>
              <a:buAutoNum type="arabicPeriod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Jesus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role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model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35" dirty="0">
                <a:latin typeface="Calibri"/>
                <a:cs typeface="Calibri"/>
              </a:rPr>
              <a:t>worker-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John</a:t>
            </a:r>
            <a:endParaRPr sz="40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720"/>
              </a:spcBef>
            </a:pP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John</a:t>
            </a:r>
            <a:r>
              <a:rPr sz="40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5:17</a:t>
            </a:r>
            <a:r>
              <a:rPr sz="4000" b="1" spc="-2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vs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4</a:t>
            </a:r>
            <a:endParaRPr sz="4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5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533400" y="106121"/>
            <a:ext cx="11125200" cy="887038"/>
          </a:xfrm>
          <a:prstGeom prst="rect">
            <a:avLst/>
          </a:prstGeom>
        </p:spPr>
        <p:txBody>
          <a:bodyPr vert="horz" wrap="square" lIns="0" tIns="268859" rIns="0" bIns="0" rtlCol="0">
            <a:spAutoFit/>
          </a:bodyPr>
          <a:lstStyle/>
          <a:p>
            <a:pPr marL="1315720">
              <a:lnSpc>
                <a:spcPct val="100000"/>
              </a:lnSpc>
              <a:spcBef>
                <a:spcPts val="110"/>
              </a:spcBef>
            </a:pPr>
            <a:r>
              <a:rPr lang="en-US" spc="-10" dirty="0"/>
              <a:t>BIBLE WISDOM ON IMPACT</a:t>
            </a:r>
            <a:endParaRPr spc="-10" dirty="0"/>
          </a:p>
        </p:txBody>
      </p:sp>
      <p:sp>
        <p:nvSpPr>
          <p:cNvPr id="4" name="object 4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6244" y="1503044"/>
            <a:ext cx="7926070" cy="2632387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4800" dirty="0">
                <a:latin typeface="Calibri"/>
                <a:cs typeface="Calibri"/>
              </a:rPr>
              <a:t>Ye shall know them by their fruits. Do men gather grapes of thorns, or figs of thistles?</a:t>
            </a: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4800" dirty="0">
                <a:latin typeface="Calibri"/>
                <a:cs typeface="Calibri"/>
              </a:rPr>
              <a:t>Matthew  7:16</a:t>
            </a:r>
            <a:endParaRPr sz="4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902" rIns="0" bIns="0" rtlCol="0">
            <a:spAutoFit/>
          </a:bodyPr>
          <a:lstStyle/>
          <a:p>
            <a:pPr marL="51689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6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525" y="1724025"/>
            <a:ext cx="8194675" cy="49053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291321" y="1767077"/>
            <a:ext cx="895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391" y="2188921"/>
            <a:ext cx="7826375" cy="438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marR="62865" indent="-744220">
              <a:lnSpc>
                <a:spcPct val="114999"/>
              </a:lnSpc>
              <a:spcBef>
                <a:spcPts val="100"/>
              </a:spcBef>
              <a:tabLst>
                <a:tab pos="756285" algn="l"/>
              </a:tabLst>
            </a:pPr>
            <a:r>
              <a:rPr sz="4000" b="1" spc="-50" dirty="0">
                <a:solidFill>
                  <a:srgbClr val="FF3E00"/>
                </a:solidFill>
                <a:latin typeface="Calibri"/>
                <a:cs typeface="Calibri"/>
              </a:rPr>
              <a:t>3</a:t>
            </a:r>
            <a:r>
              <a:rPr sz="4000" b="1" dirty="0">
                <a:solidFill>
                  <a:srgbClr val="FF3E00"/>
                </a:solidFill>
                <a:latin typeface="Calibri"/>
                <a:cs typeface="Calibri"/>
              </a:rPr>
              <a:t>	</a:t>
            </a:r>
            <a:r>
              <a:rPr sz="4000" b="1" spc="-10" dirty="0">
                <a:latin typeface="Calibri"/>
                <a:cs typeface="Calibri"/>
              </a:rPr>
              <a:t>Work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gift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not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curse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-Genesis 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2:15</a:t>
            </a:r>
            <a:endParaRPr sz="4000">
              <a:latin typeface="Calibri"/>
              <a:cs typeface="Calibri"/>
            </a:endParaRPr>
          </a:p>
          <a:p>
            <a:pPr marL="756285" marR="5080" indent="-403225">
              <a:lnSpc>
                <a:spcPct val="115100"/>
              </a:lnSpc>
              <a:spcBef>
                <a:spcPts val="1200"/>
              </a:spcBef>
            </a:pPr>
            <a:r>
              <a:rPr sz="4000" b="1" dirty="0">
                <a:latin typeface="Calibri"/>
                <a:cs typeface="Calibri"/>
              </a:rPr>
              <a:t>It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not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work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that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curse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but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the </a:t>
            </a:r>
            <a:r>
              <a:rPr sz="4000" b="1" dirty="0">
                <a:latin typeface="Calibri"/>
                <a:cs typeface="Calibri"/>
              </a:rPr>
              <a:t>tiresomeness</a:t>
            </a:r>
            <a:r>
              <a:rPr sz="4000" b="1" spc="-1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work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that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was </a:t>
            </a:r>
            <a:r>
              <a:rPr sz="4000" b="1" dirty="0">
                <a:latin typeface="Calibri"/>
                <a:cs typeface="Calibri"/>
              </a:rPr>
              <a:t>added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to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equation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as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result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8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curse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involved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Fall.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58" y="460959"/>
            <a:ext cx="828230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6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4000" cy="5105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8739" y="1332805"/>
            <a:ext cx="8985885" cy="524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43380">
              <a:lnSpc>
                <a:spcPct val="140100"/>
              </a:lnSpc>
              <a:spcBef>
                <a:spcPts val="100"/>
              </a:spcBef>
              <a:tabLst>
                <a:tab pos="2273300" algn="l"/>
                <a:tab pos="6784340" algn="l"/>
              </a:tabLst>
            </a:pPr>
            <a:r>
              <a:rPr sz="4000" b="1" spc="-25" dirty="0">
                <a:latin typeface="Calibri"/>
                <a:cs typeface="Calibri"/>
              </a:rPr>
              <a:t>4.</a:t>
            </a:r>
            <a:r>
              <a:rPr sz="4000" b="1" dirty="0">
                <a:latin typeface="Calibri"/>
                <a:cs typeface="Calibri"/>
              </a:rPr>
              <a:t>	Work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8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rest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must</a:t>
            </a:r>
            <a:r>
              <a:rPr sz="4000" b="1" spc="-114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go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together </a:t>
            </a:r>
            <a:r>
              <a:rPr sz="4000" b="1" dirty="0">
                <a:latin typeface="Calibri"/>
                <a:cs typeface="Calibri"/>
              </a:rPr>
              <a:t>God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rested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on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seventh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day.</a:t>
            </a:r>
            <a:r>
              <a:rPr sz="4000" b="1" dirty="0">
                <a:latin typeface="Calibri"/>
                <a:cs typeface="Calibri"/>
              </a:rPr>
              <a:t>	</a:t>
            </a:r>
            <a:r>
              <a:rPr sz="4000" b="1" spc="-10" dirty="0">
                <a:latin typeface="Calibri"/>
                <a:cs typeface="Calibri"/>
              </a:rPr>
              <a:t>Shabbat</a:t>
            </a:r>
            <a:endParaRPr sz="4000">
              <a:latin typeface="Calibri"/>
              <a:cs typeface="Calibri"/>
            </a:endParaRPr>
          </a:p>
          <a:p>
            <a:pPr marL="756285" marR="452755">
              <a:lnSpc>
                <a:spcPct val="114999"/>
              </a:lnSpc>
              <a:tabLst>
                <a:tab pos="3150235" algn="l"/>
                <a:tab pos="4777740" algn="l"/>
              </a:tabLst>
            </a:pP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Hebrew</a:t>
            </a:r>
            <a:r>
              <a:rPr sz="4000" b="1" dirty="0">
                <a:latin typeface="Calibri"/>
                <a:cs typeface="Calibri"/>
              </a:rPr>
              <a:t>	</a:t>
            </a:r>
            <a:r>
              <a:rPr sz="4000" b="1" spc="-10" dirty="0">
                <a:latin typeface="Calibri"/>
                <a:cs typeface="Calibri"/>
              </a:rPr>
              <a:t>means</a:t>
            </a:r>
            <a:r>
              <a:rPr sz="4000" b="1" dirty="0">
                <a:latin typeface="Calibri"/>
                <a:cs typeface="Calibri"/>
              </a:rPr>
              <a:t>	to</a:t>
            </a:r>
            <a:r>
              <a:rPr sz="4000" b="1" spc="-1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“stop</a:t>
            </a:r>
            <a:r>
              <a:rPr sz="4000" b="1" spc="-14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working” </a:t>
            </a:r>
            <a:r>
              <a:rPr sz="4000" b="1" dirty="0">
                <a:latin typeface="Calibri"/>
                <a:cs typeface="Calibri"/>
              </a:rPr>
              <a:t>or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“make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spc="-35" dirty="0">
                <a:latin typeface="Calibri"/>
                <a:cs typeface="Calibri"/>
              </a:rPr>
              <a:t>rest.”</a:t>
            </a:r>
            <a:r>
              <a:rPr sz="4000" b="1" spc="-35" dirty="0">
                <a:solidFill>
                  <a:srgbClr val="FF0000"/>
                </a:solidFill>
                <a:latin typeface="Calibri"/>
                <a:cs typeface="Calibri"/>
              </a:rPr>
              <a:t>Genesis</a:t>
            </a:r>
            <a:r>
              <a:rPr sz="4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2:2-3</a:t>
            </a:r>
            <a:r>
              <a:rPr sz="4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Rest</a:t>
            </a:r>
            <a:endParaRPr sz="4000">
              <a:latin typeface="Calibri"/>
              <a:cs typeface="Calibri"/>
            </a:endParaRPr>
          </a:p>
          <a:p>
            <a:pPr marL="756285" marR="543560">
              <a:lnSpc>
                <a:spcPct val="115100"/>
              </a:lnSpc>
            </a:pPr>
            <a:r>
              <a:rPr sz="4000" b="1" dirty="0">
                <a:latin typeface="Calibri"/>
                <a:cs typeface="Calibri"/>
              </a:rPr>
              <a:t>means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God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control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our </a:t>
            </a:r>
            <a:r>
              <a:rPr sz="4000" b="1" dirty="0">
                <a:latin typeface="Calibri"/>
                <a:cs typeface="Calibri"/>
              </a:rPr>
              <a:t>provision</a:t>
            </a:r>
            <a:r>
              <a:rPr sz="4000" b="1" spc="-1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not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work-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Sabbath</a:t>
            </a:r>
            <a:r>
              <a:rPr sz="40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day</a:t>
            </a:r>
            <a:r>
              <a:rPr sz="4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was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observed</a:t>
            </a:r>
            <a:r>
              <a:rPr sz="40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4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all</a:t>
            </a:r>
            <a:r>
              <a:rPr sz="4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seasons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7719" y="125425"/>
            <a:ext cx="710882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29560" marR="5080" indent="-2817495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7</a:t>
            </a:r>
            <a:r>
              <a:rPr sz="4400" spc="-1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spc="-35" dirty="0">
                <a:latin typeface="Calibri"/>
                <a:cs typeface="Calibri"/>
              </a:rPr>
              <a:t>OF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525" y="1371600"/>
            <a:ext cx="8499475" cy="5257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596121" y="1414399"/>
            <a:ext cx="895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68" y="1836684"/>
            <a:ext cx="8078470" cy="4935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3890" marR="5080" indent="-631825">
              <a:lnSpc>
                <a:spcPct val="114999"/>
              </a:lnSpc>
              <a:spcBef>
                <a:spcPts val="100"/>
              </a:spcBef>
              <a:tabLst>
                <a:tab pos="643255" algn="l"/>
              </a:tabLst>
            </a:pPr>
            <a:r>
              <a:rPr sz="4000" b="1" spc="-50" dirty="0">
                <a:latin typeface="Calibri"/>
                <a:cs typeface="Calibri"/>
              </a:rPr>
              <a:t>5</a:t>
            </a:r>
            <a:r>
              <a:rPr sz="4000" b="1" dirty="0">
                <a:latin typeface="Calibri"/>
                <a:cs typeface="Calibri"/>
              </a:rPr>
              <a:t>	We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work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to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serve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men</a:t>
            </a:r>
            <a:r>
              <a:rPr sz="4000" b="1" spc="-8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women </a:t>
            </a:r>
            <a:r>
              <a:rPr sz="4000" b="1" dirty="0">
                <a:latin typeface="Calibri"/>
                <a:cs typeface="Calibri"/>
              </a:rPr>
              <a:t>made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image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2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God.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God </a:t>
            </a:r>
            <a:r>
              <a:rPr sz="4000" b="1" dirty="0">
                <a:latin typeface="Calibri"/>
                <a:cs typeface="Calibri"/>
              </a:rPr>
              <a:t>affirms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dignity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worth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of </a:t>
            </a:r>
            <a:r>
              <a:rPr sz="4000" b="1" dirty="0">
                <a:latin typeface="Calibri"/>
                <a:cs typeface="Calibri"/>
              </a:rPr>
              <a:t>every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man,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8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elevates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all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men— </a:t>
            </a:r>
            <a:r>
              <a:rPr sz="4000" b="1" dirty="0">
                <a:latin typeface="Calibri"/>
                <a:cs typeface="Calibri"/>
              </a:rPr>
              <a:t>not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just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kings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or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nobles—to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the </a:t>
            </a:r>
            <a:r>
              <a:rPr sz="4000" b="1" dirty="0">
                <a:latin typeface="Calibri"/>
                <a:cs typeface="Calibri"/>
              </a:rPr>
              <a:t>highest</a:t>
            </a:r>
            <a:r>
              <a:rPr sz="4000" b="1" spc="-1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status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conceivable,</a:t>
            </a:r>
            <a:r>
              <a:rPr sz="4000" b="1" spc="-1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short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of </a:t>
            </a:r>
            <a:r>
              <a:rPr sz="4000" b="1" dirty="0">
                <a:latin typeface="Calibri"/>
                <a:cs typeface="Calibri"/>
              </a:rPr>
              <a:t>complete</a:t>
            </a:r>
            <a:r>
              <a:rPr sz="4000" b="1" spc="-13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divinization.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Gen</a:t>
            </a:r>
            <a:r>
              <a:rPr sz="4000" b="1" spc="-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1:26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7719" y="125425"/>
            <a:ext cx="710882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29560" marR="5080" indent="-2817495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7</a:t>
            </a:r>
            <a:r>
              <a:rPr sz="4400" spc="-1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spc="-35" dirty="0">
                <a:latin typeface="Calibri"/>
                <a:cs typeface="Calibri"/>
              </a:rPr>
              <a:t>OF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525" y="1371600"/>
            <a:ext cx="8499475" cy="5257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596121" y="1414399"/>
            <a:ext cx="895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391" y="1836684"/>
            <a:ext cx="7831455" cy="5087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marR="5080" indent="-631825">
              <a:lnSpc>
                <a:spcPct val="114999"/>
              </a:lnSpc>
              <a:spcBef>
                <a:spcPts val="100"/>
              </a:spcBef>
              <a:buAutoNum type="arabicPlain" startAt="6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Work</a:t>
            </a:r>
            <a:r>
              <a:rPr sz="4000" b="1" spc="-10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must</a:t>
            </a:r>
            <a:r>
              <a:rPr sz="4000" b="1" spc="-11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be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empowered</a:t>
            </a:r>
            <a:r>
              <a:rPr sz="4000" b="1" spc="-1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by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the </a:t>
            </a:r>
            <a:r>
              <a:rPr sz="4000" b="1" dirty="0">
                <a:latin typeface="Calibri"/>
                <a:cs typeface="Calibri"/>
              </a:rPr>
              <a:t>Holy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Spirit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Luke</a:t>
            </a:r>
            <a:r>
              <a:rPr sz="4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spc="-20" dirty="0">
                <a:solidFill>
                  <a:srgbClr val="FF0000"/>
                </a:solidFill>
                <a:latin typeface="Arial"/>
                <a:cs typeface="Arial"/>
              </a:rPr>
              <a:t>4:18</a:t>
            </a:r>
            <a:endParaRPr sz="4000">
              <a:latin typeface="Arial"/>
              <a:cs typeface="Arial"/>
            </a:endParaRPr>
          </a:p>
          <a:p>
            <a:pPr marL="379730" marR="51435" indent="-367665">
              <a:lnSpc>
                <a:spcPct val="115100"/>
              </a:lnSpc>
              <a:spcBef>
                <a:spcPts val="1195"/>
              </a:spcBef>
              <a:buAutoNum type="arabicPlain" startAt="6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Role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Holy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Spirit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helping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us 	</a:t>
            </a:r>
            <a:r>
              <a:rPr sz="4000" b="1" dirty="0">
                <a:latin typeface="Calibri"/>
                <a:cs typeface="Calibri"/>
              </a:rPr>
              <a:t>through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power</a:t>
            </a:r>
            <a:r>
              <a:rPr sz="4000" b="1" spc="-8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wisdom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to 	</a:t>
            </a:r>
            <a:r>
              <a:rPr sz="4000" b="1" spc="-10" dirty="0">
                <a:latin typeface="Calibri"/>
                <a:cs typeface="Calibri"/>
              </a:rPr>
              <a:t>overcome</a:t>
            </a:r>
            <a:r>
              <a:rPr sz="4000" b="1" spc="-1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all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challenges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and 	</a:t>
            </a:r>
            <a:r>
              <a:rPr sz="4000" b="1" spc="-10" dirty="0">
                <a:latin typeface="Calibri"/>
                <a:cs typeface="Calibri"/>
              </a:rPr>
              <a:t>temptations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marketplace.</a:t>
            </a:r>
            <a:endParaRPr sz="40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725"/>
              </a:spcBef>
              <a:tabLst>
                <a:tab pos="3324225" algn="l"/>
              </a:tabLst>
            </a:pPr>
            <a:r>
              <a:rPr sz="4000" b="1" spc="-10" dirty="0">
                <a:solidFill>
                  <a:srgbClr val="FF0000"/>
                </a:solidFill>
                <a:latin typeface="Arial"/>
                <a:cs typeface="Arial"/>
              </a:rPr>
              <a:t>Galatians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	5:16-</a:t>
            </a:r>
            <a:r>
              <a:rPr sz="4000" b="1" spc="-25" dirty="0">
                <a:solidFill>
                  <a:srgbClr val="FF0000"/>
                </a:solidFill>
                <a:latin typeface="Arial"/>
                <a:cs typeface="Arial"/>
              </a:rPr>
              <a:t>23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7719" y="125425"/>
            <a:ext cx="710882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29560" marR="5080" indent="-2817495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7</a:t>
            </a:r>
            <a:r>
              <a:rPr sz="4400" spc="-1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spc="-35" dirty="0">
                <a:latin typeface="Calibri"/>
                <a:cs typeface="Calibri"/>
              </a:rPr>
              <a:t>OF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525" y="1371600"/>
            <a:ext cx="8499475" cy="5257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596121" y="1414399"/>
            <a:ext cx="895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391" y="1836684"/>
            <a:ext cx="7831455" cy="5087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marR="5080" indent="-631825">
              <a:lnSpc>
                <a:spcPct val="114999"/>
              </a:lnSpc>
              <a:spcBef>
                <a:spcPts val="100"/>
              </a:spcBef>
              <a:buAutoNum type="arabicPlain" startAt="6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Work</a:t>
            </a:r>
            <a:r>
              <a:rPr sz="4000" b="1" spc="-10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must</a:t>
            </a:r>
            <a:r>
              <a:rPr sz="4000" b="1" spc="-11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be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empowered</a:t>
            </a:r>
            <a:r>
              <a:rPr sz="4000" b="1" spc="-1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by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the </a:t>
            </a:r>
            <a:r>
              <a:rPr sz="4000" b="1" dirty="0">
                <a:latin typeface="Calibri"/>
                <a:cs typeface="Calibri"/>
              </a:rPr>
              <a:t>Holy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Spirit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Luke</a:t>
            </a:r>
            <a:r>
              <a:rPr sz="4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spc="-20" dirty="0">
                <a:solidFill>
                  <a:srgbClr val="FF0000"/>
                </a:solidFill>
                <a:latin typeface="Arial"/>
                <a:cs typeface="Arial"/>
              </a:rPr>
              <a:t>4:18</a:t>
            </a:r>
            <a:endParaRPr sz="4000">
              <a:latin typeface="Arial"/>
              <a:cs typeface="Arial"/>
            </a:endParaRPr>
          </a:p>
          <a:p>
            <a:pPr marL="379730" marR="51435" indent="-367665">
              <a:lnSpc>
                <a:spcPct val="115100"/>
              </a:lnSpc>
              <a:spcBef>
                <a:spcPts val="1195"/>
              </a:spcBef>
              <a:buAutoNum type="arabicPlain" startAt="6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Role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Holy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Spirit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helping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us 	</a:t>
            </a:r>
            <a:r>
              <a:rPr sz="4000" b="1" dirty="0">
                <a:latin typeface="Calibri"/>
                <a:cs typeface="Calibri"/>
              </a:rPr>
              <a:t>through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power</a:t>
            </a:r>
            <a:r>
              <a:rPr sz="4000" b="1" spc="-8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wisdom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to 	</a:t>
            </a:r>
            <a:r>
              <a:rPr sz="4000" b="1" spc="-10" dirty="0">
                <a:latin typeface="Calibri"/>
                <a:cs typeface="Calibri"/>
              </a:rPr>
              <a:t>overcome</a:t>
            </a:r>
            <a:r>
              <a:rPr sz="4000" b="1" spc="-1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all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challenges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and 	</a:t>
            </a:r>
            <a:r>
              <a:rPr sz="4000" b="1" spc="-10" dirty="0">
                <a:latin typeface="Calibri"/>
                <a:cs typeface="Calibri"/>
              </a:rPr>
              <a:t>temptations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marketplace.</a:t>
            </a:r>
            <a:endParaRPr sz="40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725"/>
              </a:spcBef>
              <a:tabLst>
                <a:tab pos="3324225" algn="l"/>
              </a:tabLst>
            </a:pPr>
            <a:r>
              <a:rPr sz="4000" b="1" spc="-10" dirty="0">
                <a:solidFill>
                  <a:srgbClr val="FF0000"/>
                </a:solidFill>
                <a:latin typeface="Arial"/>
                <a:cs typeface="Arial"/>
              </a:rPr>
              <a:t>Galatians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	5:16-</a:t>
            </a:r>
            <a:r>
              <a:rPr sz="4000" b="1" spc="-25" dirty="0">
                <a:solidFill>
                  <a:srgbClr val="FF0000"/>
                </a:solidFill>
                <a:latin typeface="Arial"/>
                <a:cs typeface="Arial"/>
              </a:rPr>
              <a:t>23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58" y="460959"/>
            <a:ext cx="828230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6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8763000" cy="5257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17651" y="1333256"/>
            <a:ext cx="8169275" cy="4935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59535" algn="r">
              <a:lnSpc>
                <a:spcPct val="114999"/>
              </a:lnSpc>
              <a:spcBef>
                <a:spcPts val="100"/>
              </a:spcBef>
              <a:tabLst>
                <a:tab pos="3883025" algn="l"/>
              </a:tabLst>
            </a:pPr>
            <a:r>
              <a:rPr sz="4000" b="1" dirty="0">
                <a:latin typeface="Calibri"/>
                <a:cs typeface="Calibri"/>
              </a:rPr>
              <a:t>8.God</a:t>
            </a:r>
            <a:r>
              <a:rPr sz="4000" b="1" spc="-14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sees</a:t>
            </a:r>
            <a:r>
              <a:rPr sz="4000" b="1" dirty="0">
                <a:latin typeface="Calibri"/>
                <a:cs typeface="Calibri"/>
              </a:rPr>
              <a:t>	work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on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basis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of </a:t>
            </a:r>
            <a:r>
              <a:rPr sz="4000" b="1" dirty="0">
                <a:latin typeface="Calibri"/>
                <a:cs typeface="Calibri"/>
              </a:rPr>
              <a:t>abundance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not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scarcity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as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per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secular </a:t>
            </a:r>
            <a:r>
              <a:rPr sz="4000" b="1" dirty="0">
                <a:latin typeface="Calibri"/>
                <a:cs typeface="Calibri"/>
              </a:rPr>
              <a:t>economics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because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Spirit</a:t>
            </a:r>
            <a:r>
              <a:rPr sz="4000" b="1" spc="-4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God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is </a:t>
            </a:r>
            <a:r>
              <a:rPr sz="4000" b="1" dirty="0">
                <a:latin typeface="Calibri"/>
                <a:cs typeface="Calibri"/>
              </a:rPr>
              <a:t>not</a:t>
            </a:r>
            <a:r>
              <a:rPr sz="4000" b="1" spc="-10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limited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by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any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limitation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or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crisis 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Deuteronomy</a:t>
            </a:r>
            <a:r>
              <a:rPr sz="4000" b="1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28:1-13-</a:t>
            </a:r>
            <a:r>
              <a:rPr sz="40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dirty="0">
                <a:latin typeface="Calibri"/>
                <a:cs typeface="Calibri"/>
              </a:rPr>
              <a:t>Scarcity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and </a:t>
            </a:r>
            <a:r>
              <a:rPr sz="4000" b="1" dirty="0">
                <a:latin typeface="Calibri"/>
                <a:cs typeface="Calibri"/>
              </a:rPr>
              <a:t>limitation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only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comes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with</a:t>
            </a:r>
            <a:r>
              <a:rPr sz="4000" b="1" spc="-6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God’s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curse</a:t>
            </a:r>
            <a:endParaRPr sz="4000">
              <a:latin typeface="Calibri"/>
              <a:cs typeface="Calibri"/>
            </a:endParaRPr>
          </a:p>
          <a:p>
            <a:pPr marR="8255" algn="r">
              <a:lnSpc>
                <a:spcPct val="100000"/>
              </a:lnSpc>
              <a:spcBef>
                <a:spcPts val="720"/>
              </a:spcBef>
              <a:tabLst>
                <a:tab pos="4124960" algn="l"/>
              </a:tabLst>
            </a:pP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Deut</a:t>
            </a:r>
            <a:r>
              <a:rPr sz="40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28</a:t>
            </a:r>
            <a:r>
              <a:rPr sz="4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vs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4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vs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15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5762"/>
            <a:ext cx="9144000" cy="624363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58" y="460959"/>
            <a:ext cx="828230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PRINCIPLES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6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THEOLOGY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WORK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104656"/>
            <a:ext cx="8608060" cy="5392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5475" marR="5080" indent="-171450" algn="r">
              <a:lnSpc>
                <a:spcPct val="140100"/>
              </a:lnSpc>
              <a:spcBef>
                <a:spcPts val="95"/>
              </a:spcBef>
              <a:buSzPct val="97500"/>
              <a:buAutoNum type="arabicPeriod" startAt="9"/>
              <a:tabLst>
                <a:tab pos="625475" algn="l"/>
                <a:tab pos="858519" algn="l"/>
              </a:tabLst>
            </a:pPr>
            <a:r>
              <a:rPr sz="4000" b="1" dirty="0">
                <a:latin typeface="Calibri"/>
                <a:cs typeface="Calibri"/>
              </a:rPr>
              <a:t>God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is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rewarder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all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our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work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Matthew</a:t>
            </a:r>
            <a:r>
              <a:rPr sz="40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5:21,and</a:t>
            </a:r>
            <a:r>
              <a:rPr sz="40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verse</a:t>
            </a:r>
            <a:r>
              <a:rPr sz="4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34-40</a:t>
            </a:r>
            <a:r>
              <a:rPr sz="4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4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Ist</a:t>
            </a:r>
            <a:endParaRPr sz="4000">
              <a:latin typeface="Calibri"/>
              <a:cs typeface="Calibri"/>
            </a:endParaRPr>
          </a:p>
          <a:p>
            <a:pPr marR="8890" algn="r">
              <a:lnSpc>
                <a:spcPct val="100000"/>
              </a:lnSpc>
              <a:spcBef>
                <a:spcPts val="720"/>
              </a:spcBef>
              <a:tabLst>
                <a:tab pos="2756535" algn="l"/>
              </a:tabLst>
            </a:pP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Corinthians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15:58</a:t>
            </a:r>
            <a:endParaRPr sz="4000">
              <a:latin typeface="Calibri"/>
              <a:cs typeface="Calibri"/>
            </a:endParaRPr>
          </a:p>
          <a:p>
            <a:pPr marL="719455" marR="99695" indent="-719455">
              <a:lnSpc>
                <a:spcPct val="115100"/>
              </a:lnSpc>
              <a:spcBef>
                <a:spcPts val="1200"/>
              </a:spcBef>
              <a:buSzPct val="97500"/>
              <a:buAutoNum type="arabicPeriod" startAt="10"/>
              <a:tabLst>
                <a:tab pos="756285" algn="l"/>
              </a:tabLst>
            </a:pPr>
            <a:r>
              <a:rPr sz="4000" b="1" dirty="0">
                <a:latin typeface="Arial"/>
                <a:cs typeface="Arial"/>
              </a:rPr>
              <a:t>God</a:t>
            </a:r>
            <a:r>
              <a:rPr sz="4000" b="1" spc="-6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carries out</a:t>
            </a:r>
            <a:r>
              <a:rPr sz="4000" b="1" spc="-30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performance 	</a:t>
            </a:r>
            <a:r>
              <a:rPr sz="4000" b="1" dirty="0">
                <a:latin typeface="Arial"/>
                <a:cs typeface="Arial"/>
              </a:rPr>
              <a:t>appraisal</a:t>
            </a:r>
            <a:r>
              <a:rPr sz="4000" b="1" spc="-5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for</a:t>
            </a:r>
            <a:r>
              <a:rPr sz="4000" b="1" spc="2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our</a:t>
            </a:r>
            <a:r>
              <a:rPr sz="4000" b="1" spc="-2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work</a:t>
            </a:r>
            <a:r>
              <a:rPr sz="4000" b="1" spc="-8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and</a:t>
            </a:r>
            <a:r>
              <a:rPr sz="4000" b="1" spc="-10" dirty="0">
                <a:latin typeface="Arial"/>
                <a:cs typeface="Arial"/>
              </a:rPr>
              <a:t> </a:t>
            </a:r>
            <a:r>
              <a:rPr sz="4000" b="1" spc="-25" dirty="0">
                <a:latin typeface="Arial"/>
                <a:cs typeface="Arial"/>
              </a:rPr>
              <a:t>he 	</a:t>
            </a:r>
            <a:r>
              <a:rPr sz="4000" b="1" dirty="0">
                <a:latin typeface="Arial"/>
                <a:cs typeface="Arial"/>
              </a:rPr>
              <a:t>punishes</a:t>
            </a:r>
            <a:r>
              <a:rPr sz="4000" b="1" spc="-7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us</a:t>
            </a:r>
            <a:r>
              <a:rPr sz="4000" b="1" spc="-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for</a:t>
            </a:r>
            <a:r>
              <a:rPr sz="4000" b="1" spc="-35" dirty="0">
                <a:latin typeface="Arial"/>
                <a:cs typeface="Arial"/>
              </a:rPr>
              <a:t> </a:t>
            </a:r>
            <a:r>
              <a:rPr sz="4000" b="1" spc="-20" dirty="0">
                <a:latin typeface="Arial"/>
                <a:cs typeface="Arial"/>
              </a:rPr>
              <a:t>poor 	</a:t>
            </a:r>
            <a:r>
              <a:rPr sz="4000" b="1" dirty="0">
                <a:latin typeface="Arial"/>
                <a:cs typeface="Arial"/>
              </a:rPr>
              <a:t>performance</a:t>
            </a:r>
            <a:r>
              <a:rPr sz="4000" b="1" spc="-295" dirty="0"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Matthew</a:t>
            </a:r>
            <a:r>
              <a:rPr sz="40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25:26,45-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46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44" y="71374"/>
            <a:ext cx="8461375" cy="4624343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638300" marR="5080" indent="-1588770">
              <a:lnSpc>
                <a:spcPts val="4680"/>
              </a:lnSpc>
              <a:spcBef>
                <a:spcPts val="360"/>
              </a:spcBef>
            </a:pPr>
            <a:r>
              <a:rPr sz="4000" spc="-30" dirty="0">
                <a:latin typeface="Arial MT"/>
                <a:cs typeface="Arial MT"/>
              </a:rPr>
              <a:t>GREATEST</a:t>
            </a:r>
            <a:r>
              <a:rPr sz="4000" spc="-16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ECONOMIC</a:t>
            </a:r>
            <a:r>
              <a:rPr sz="4000" spc="-75" dirty="0">
                <a:latin typeface="Arial MT"/>
                <a:cs typeface="Arial MT"/>
              </a:rPr>
              <a:t> </a:t>
            </a:r>
            <a:r>
              <a:rPr sz="4000" spc="-10" dirty="0">
                <a:latin typeface="Arial MT"/>
                <a:cs typeface="Arial MT"/>
              </a:rPr>
              <a:t>INJUSTICE </a:t>
            </a:r>
            <a:r>
              <a:rPr sz="4000" dirty="0">
                <a:latin typeface="Arial MT"/>
                <a:cs typeface="Arial MT"/>
              </a:rPr>
              <a:t>IS</a:t>
            </a:r>
            <a:r>
              <a:rPr sz="4000" spc="-1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LACK</a:t>
            </a:r>
            <a:r>
              <a:rPr sz="4000" spc="-40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OF </a:t>
            </a:r>
            <a:r>
              <a:rPr sz="4000" spc="-20" dirty="0">
                <a:latin typeface="Arial MT"/>
                <a:cs typeface="Arial MT"/>
              </a:rPr>
              <a:t>MONEY</a:t>
            </a:r>
            <a:endParaRPr sz="4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45"/>
              </a:spcBef>
              <a:tabLst>
                <a:tab pos="756285" algn="l"/>
              </a:tabLst>
            </a:pPr>
            <a:endParaRPr sz="4000" dirty="0">
              <a:latin typeface="Calibri"/>
              <a:cs typeface="Calibri"/>
            </a:endParaRPr>
          </a:p>
          <a:p>
            <a:pPr marL="756285" marR="1031875" indent="-744220">
              <a:lnSpc>
                <a:spcPts val="4320"/>
              </a:lnSpc>
              <a:spcBef>
                <a:spcPts val="1030"/>
              </a:spcBef>
              <a:tabLst>
                <a:tab pos="2997835" algn="l"/>
              </a:tabLst>
            </a:pP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40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4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limitation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4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Babylonic 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system</a:t>
            </a:r>
            <a:r>
              <a:rPr sz="4000" b="1" spc="-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	lack</a:t>
            </a: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4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money</a:t>
            </a:r>
            <a:endParaRPr sz="4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4000" b="1" dirty="0">
                <a:latin typeface="Calibri"/>
                <a:cs typeface="Calibri"/>
              </a:rPr>
              <a:t>Genesis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45:17</a:t>
            </a:r>
            <a:r>
              <a:rPr lang="en-US" sz="4000" b="1" spc="-10" dirty="0">
                <a:latin typeface="Calibri"/>
                <a:cs typeface="Calibri"/>
              </a:rPr>
              <a:t>-</a:t>
            </a:r>
            <a:r>
              <a:rPr lang="en-US" sz="4000" b="1" spc="-10" dirty="0">
                <a:solidFill>
                  <a:srgbClr val="FF0000"/>
                </a:solidFill>
                <a:latin typeface="Calibri"/>
                <a:cs typeface="Calibri"/>
              </a:rPr>
              <a:t>Joseph Solution addressed this lack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5762"/>
            <a:ext cx="9144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536" y="-152400"/>
            <a:ext cx="9346464" cy="1047593"/>
          </a:xfrm>
          <a:prstGeom prst="rect">
            <a:avLst/>
          </a:prstGeom>
        </p:spPr>
        <p:txBody>
          <a:bodyPr vert="horz" wrap="square" lIns="0" tIns="366902" rIns="0" bIns="0" rtlCol="0">
            <a:spAutoFit/>
          </a:bodyPr>
          <a:lstStyle/>
          <a:p>
            <a:pPr marL="1450340">
              <a:lnSpc>
                <a:spcPct val="100000"/>
              </a:lnSpc>
              <a:spcBef>
                <a:spcPts val="95"/>
              </a:spcBef>
            </a:pPr>
            <a:r>
              <a:rPr lang="en-US" sz="4400" spc="-65" dirty="0">
                <a:latin typeface="Calibri"/>
                <a:cs typeface="Calibri"/>
              </a:rPr>
              <a:t>9 M RESOURCES BESIDES MONEY</a:t>
            </a:r>
            <a:endParaRPr sz="4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8566150" cy="45243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8739" y="1820037"/>
            <a:ext cx="8235950" cy="4723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4027170" algn="l"/>
              </a:tabLst>
            </a:pPr>
            <a:r>
              <a:rPr sz="2800" b="1" dirty="0">
                <a:latin typeface="Arial"/>
                <a:cs typeface="Arial"/>
              </a:rPr>
              <a:t>Mercy</a:t>
            </a:r>
            <a:r>
              <a:rPr sz="2800" b="1" spc="-10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10" dirty="0">
                <a:latin typeface="Arial"/>
                <a:cs typeface="Arial"/>
              </a:rPr>
              <a:t> miracles</a:t>
            </a:r>
            <a:r>
              <a:rPr sz="2800" b="1" dirty="0">
                <a:latin typeface="Arial"/>
                <a:cs typeface="Arial"/>
              </a:rPr>
              <a:t>	daily</a:t>
            </a:r>
            <a:r>
              <a:rPr sz="2800" b="1" spc="-8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from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God</a:t>
            </a:r>
            <a:endParaRPr sz="2800">
              <a:latin typeface="Arial"/>
              <a:cs typeface="Arial"/>
            </a:endParaRPr>
          </a:p>
          <a:p>
            <a:pPr marL="527685" marR="103187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</a:tabLst>
            </a:pPr>
            <a:r>
              <a:rPr sz="2800" b="1" dirty="0">
                <a:latin typeface="Arial"/>
                <a:cs typeface="Arial"/>
              </a:rPr>
              <a:t>Mental</a:t>
            </a:r>
            <a:r>
              <a:rPr sz="2800" b="1" spc="-7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creativity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eg</a:t>
            </a:r>
            <a:r>
              <a:rPr sz="2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Israel</a:t>
            </a:r>
            <a:r>
              <a:rPr sz="2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1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and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</a:tabLst>
            </a:pPr>
            <a:r>
              <a:rPr sz="2800" b="1" dirty="0">
                <a:latin typeface="Arial"/>
                <a:cs typeface="Arial"/>
              </a:rPr>
              <a:t>Management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-</a:t>
            </a: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Leadership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</a:tabLst>
            </a:pPr>
            <a:r>
              <a:rPr sz="2800" b="1" spc="-10" dirty="0">
                <a:latin typeface="Arial"/>
                <a:cs typeface="Arial"/>
              </a:rPr>
              <a:t>Machines-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  <a:tab pos="2268855" algn="l"/>
              </a:tabLst>
            </a:pPr>
            <a:r>
              <a:rPr sz="2800" b="1" spc="-10" dirty="0">
                <a:latin typeface="Arial"/>
                <a:cs typeface="Arial"/>
              </a:rPr>
              <a:t>Materials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eg</a:t>
            </a:r>
            <a:r>
              <a:rPr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land</a:t>
            </a:r>
            <a:r>
              <a:rPr sz="2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1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2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</a:tabLst>
            </a:pPr>
            <a:r>
              <a:rPr sz="2800" b="1" spc="-20" dirty="0">
                <a:latin typeface="Arial"/>
                <a:cs typeface="Arial"/>
              </a:rPr>
              <a:t>Methods-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2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</a:tabLst>
            </a:pPr>
            <a:r>
              <a:rPr sz="2800" b="1" spc="-10" dirty="0">
                <a:latin typeface="Arial"/>
                <a:cs typeface="Arial"/>
              </a:rPr>
              <a:t>Minutes-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6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  <a:tab pos="2287270" algn="l"/>
              </a:tabLst>
            </a:pPr>
            <a:r>
              <a:rPr sz="2800" b="1" spc="-10" dirty="0">
                <a:latin typeface="Arial"/>
                <a:cs typeface="Arial"/>
              </a:rPr>
              <a:t>Members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b="1" spc="-10" dirty="0">
                <a:latin typeface="Arial"/>
                <a:cs typeface="Arial"/>
              </a:rPr>
              <a:t>-</a:t>
            </a:r>
            <a:r>
              <a:rPr sz="2800" b="1" dirty="0">
                <a:latin typeface="Arial"/>
                <a:cs typeface="Arial"/>
              </a:rPr>
              <a:t>social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capital</a:t>
            </a:r>
            <a:r>
              <a:rPr sz="2800" b="1" spc="-10" dirty="0">
                <a:latin typeface="Arial"/>
                <a:cs typeface="Arial"/>
              </a:rPr>
              <a:t> 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2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</a:tabLst>
            </a:pPr>
            <a:r>
              <a:rPr sz="2800" b="1" spc="-10" dirty="0">
                <a:latin typeface="Arial"/>
                <a:cs typeface="Arial"/>
              </a:rPr>
              <a:t>Measurements-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050" algn="l"/>
              </a:tabLst>
            </a:pPr>
            <a:r>
              <a:rPr sz="2800" b="1" dirty="0">
                <a:latin typeface="Arial"/>
                <a:cs typeface="Arial"/>
              </a:rPr>
              <a:t>Money</a:t>
            </a:r>
            <a:r>
              <a:rPr sz="2800" b="1" spc="-6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-</a:t>
            </a:r>
            <a:r>
              <a:rPr sz="2800" b="1" dirty="0">
                <a:latin typeface="Arial"/>
                <a:cs typeface="Arial"/>
              </a:rPr>
              <a:t>quantity</a:t>
            </a:r>
            <a:r>
              <a:rPr sz="2800" b="1" spc="-2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and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quality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DCCBA15-3B37-B61D-731D-7631749D2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3A8F46C-0CC7-A215-7A41-698170AA58F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F0B8D528-CA6E-F59C-26CC-D47DF03C2A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33400" y="106121"/>
            <a:ext cx="11125200" cy="887038"/>
          </a:xfrm>
          <a:prstGeom prst="rect">
            <a:avLst/>
          </a:prstGeom>
        </p:spPr>
        <p:txBody>
          <a:bodyPr vert="horz" wrap="square" lIns="0" tIns="268859" rIns="0" bIns="0" rtlCol="0">
            <a:spAutoFit/>
          </a:bodyPr>
          <a:lstStyle/>
          <a:p>
            <a:pPr marL="1315720">
              <a:lnSpc>
                <a:spcPct val="100000"/>
              </a:lnSpc>
              <a:spcBef>
                <a:spcPts val="110"/>
              </a:spcBef>
            </a:pPr>
            <a:r>
              <a:rPr lang="en-US" spc="-10" dirty="0"/>
              <a:t>BIBLE WISDOM ON IMPACT</a:t>
            </a:r>
            <a:endParaRPr spc="-1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E859C14-DB9B-0B4A-D92E-4C1649258FC4}"/>
              </a:ext>
            </a:extLst>
          </p:cNvPr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9440EE0-BCBB-BD17-0C2B-3F54E9480ECA}"/>
              </a:ext>
            </a:extLst>
          </p:cNvPr>
          <p:cNvSpPr txBox="1"/>
          <p:nvPr/>
        </p:nvSpPr>
        <p:spPr>
          <a:xfrm>
            <a:off x="536244" y="1503044"/>
            <a:ext cx="7926070" cy="3223318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4800" dirty="0">
                <a:latin typeface="Calibri"/>
                <a:cs typeface="Calibri"/>
              </a:rPr>
              <a:t>Be not deceived; God is not mocked: for whatsoever a man soweth, that shall he also reap</a:t>
            </a: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4800" dirty="0">
                <a:latin typeface="Calibri"/>
                <a:cs typeface="Calibri"/>
              </a:rPr>
              <a:t>Galatians  6:7 </a:t>
            </a:r>
            <a:endParaRPr sz="4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598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28DF456-11B1-A660-567B-7E1077EAB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6B9B5389-C83D-6EC0-4E78-39B97B349DC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4867809A-5883-D32D-372C-F72B6CE5F6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33400" y="106121"/>
            <a:ext cx="11125200" cy="887038"/>
          </a:xfrm>
          <a:prstGeom prst="rect">
            <a:avLst/>
          </a:prstGeom>
        </p:spPr>
        <p:txBody>
          <a:bodyPr vert="horz" wrap="square" lIns="0" tIns="268859" rIns="0" bIns="0" rtlCol="0">
            <a:spAutoFit/>
          </a:bodyPr>
          <a:lstStyle/>
          <a:p>
            <a:pPr marL="1315720">
              <a:lnSpc>
                <a:spcPct val="100000"/>
              </a:lnSpc>
              <a:spcBef>
                <a:spcPts val="110"/>
              </a:spcBef>
            </a:pPr>
            <a:r>
              <a:rPr lang="en-US" spc="-10" dirty="0"/>
              <a:t>IMPACTFUL CHRISTIAN LIVING</a:t>
            </a:r>
            <a:endParaRPr spc="-1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9DC5FAD-20C9-A6F9-C49D-43AE704E5261}"/>
              </a:ext>
            </a:extLst>
          </p:cNvPr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D1AD32A-2590-509E-63A5-6D3409A8F626}"/>
              </a:ext>
            </a:extLst>
          </p:cNvPr>
          <p:cNvSpPr txBox="1"/>
          <p:nvPr/>
        </p:nvSpPr>
        <p:spPr>
          <a:xfrm>
            <a:off x="536244" y="1503044"/>
            <a:ext cx="7926070" cy="3620863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3300" dirty="0">
                <a:latin typeface="Calibri"/>
                <a:cs typeface="Calibri"/>
              </a:rPr>
              <a:t> LEVELS OF WORK IMPACT</a:t>
            </a: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3300" dirty="0">
                <a:latin typeface="Calibri"/>
                <a:cs typeface="Calibri"/>
              </a:rPr>
              <a:t>1 INPUTS LEVEL-</a:t>
            </a:r>
            <a:r>
              <a:rPr lang="en-US" sz="3300" dirty="0">
                <a:solidFill>
                  <a:srgbClr val="FF0000"/>
                </a:solidFill>
                <a:latin typeface="Calibri"/>
                <a:cs typeface="Calibri"/>
              </a:rPr>
              <a:t>SEED LEVEL</a:t>
            </a:r>
            <a:endParaRPr lang="en-US" sz="3300" dirty="0">
              <a:latin typeface="Calibri"/>
              <a:cs typeface="Calibri"/>
            </a:endParaRP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3300" dirty="0">
                <a:latin typeface="Calibri"/>
                <a:cs typeface="Calibri"/>
              </a:rPr>
              <a:t>2 WORK IN PROGRESS LEVEL</a:t>
            </a: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3300" dirty="0">
                <a:latin typeface="Calibri"/>
                <a:cs typeface="Calibri"/>
              </a:rPr>
              <a:t>3 OUTPUT LEVEL-</a:t>
            </a:r>
            <a:r>
              <a:rPr lang="en-US" sz="3300" dirty="0">
                <a:solidFill>
                  <a:srgbClr val="FF0000"/>
                </a:solidFill>
                <a:latin typeface="Calibri"/>
                <a:cs typeface="Calibri"/>
              </a:rPr>
              <a:t>HARVEST</a:t>
            </a:r>
            <a:endParaRPr lang="en-US" sz="3300" dirty="0">
              <a:latin typeface="Calibri"/>
              <a:cs typeface="Calibri"/>
            </a:endParaRP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3300" dirty="0">
                <a:latin typeface="Calibri"/>
                <a:cs typeface="Calibri"/>
              </a:rPr>
              <a:t>4 OUTCOMES LEVEL</a:t>
            </a:r>
          </a:p>
          <a:p>
            <a:pPr marL="356870" marR="5080" indent="-60960">
              <a:lnSpc>
                <a:spcPct val="80000"/>
              </a:lnSpc>
              <a:spcBef>
                <a:spcPts val="980"/>
              </a:spcBef>
            </a:pPr>
            <a:r>
              <a:rPr lang="en-US" sz="3300" dirty="0">
                <a:latin typeface="Calibri"/>
                <a:cs typeface="Calibri"/>
              </a:rPr>
              <a:t>5 IMPACT-</a:t>
            </a:r>
            <a:r>
              <a:rPr lang="en-US" sz="3300" dirty="0">
                <a:solidFill>
                  <a:srgbClr val="FF0000"/>
                </a:solidFill>
                <a:latin typeface="Calibri"/>
                <a:cs typeface="Calibri"/>
              </a:rPr>
              <a:t>SOLUTIONS FOR FAMILIES,COMMUNITIES AND CUSTOMERS</a:t>
            </a:r>
            <a:endParaRPr sz="33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681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85762"/>
            <a:ext cx="8763000" cy="9128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536" y="106121"/>
            <a:ext cx="8786926" cy="1047593"/>
          </a:xfrm>
          <a:prstGeom prst="rect">
            <a:avLst/>
          </a:prstGeom>
        </p:spPr>
        <p:txBody>
          <a:bodyPr vert="horz" wrap="square" lIns="0" tIns="366902" rIns="0" bIns="0" rtlCol="0">
            <a:spAutoFit/>
          </a:bodyPr>
          <a:lstStyle/>
          <a:p>
            <a:pPr marL="2245995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Calibri"/>
                <a:cs typeface="Calibri"/>
              </a:rPr>
              <a:t>LEVELS</a:t>
            </a:r>
            <a:r>
              <a:rPr sz="4400" spc="-8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OF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I</a:t>
            </a:r>
            <a:r>
              <a:rPr lang="en-US" sz="4400" spc="-30" dirty="0">
                <a:latin typeface="Calibri"/>
                <a:cs typeface="Calibri"/>
              </a:rPr>
              <a:t>MPACT</a:t>
            </a:r>
            <a:endParaRPr sz="4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525" y="1724025"/>
            <a:ext cx="8302625" cy="41719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401050" y="1767077"/>
            <a:ext cx="8953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391" y="2188921"/>
            <a:ext cx="6701790" cy="3837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238125" indent="-341630">
              <a:lnSpc>
                <a:spcPct val="114999"/>
              </a:lnSpc>
              <a:spcBef>
                <a:spcPts val="100"/>
              </a:spcBef>
            </a:pPr>
            <a:r>
              <a:rPr sz="4000" b="1" dirty="0">
                <a:latin typeface="Calibri"/>
                <a:cs typeface="Calibri"/>
              </a:rPr>
              <a:t>Those</a:t>
            </a:r>
            <a:r>
              <a:rPr sz="4000" b="1" spc="-10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who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don’t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know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what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spc="-35" dirty="0">
                <a:latin typeface="Calibri"/>
                <a:cs typeface="Calibri"/>
              </a:rPr>
              <a:t>is </a:t>
            </a:r>
            <a:r>
              <a:rPr sz="4000" b="1" spc="-10" dirty="0">
                <a:latin typeface="Calibri"/>
                <a:cs typeface="Calibri"/>
              </a:rPr>
              <a:t>happening</a:t>
            </a:r>
            <a:endParaRPr sz="4000">
              <a:latin typeface="Calibri"/>
              <a:cs typeface="Calibri"/>
            </a:endParaRPr>
          </a:p>
          <a:p>
            <a:pPr marL="353695" marR="495300" indent="-341630">
              <a:lnSpc>
                <a:spcPct val="115100"/>
              </a:lnSpc>
              <a:spcBef>
                <a:spcPts val="1200"/>
              </a:spcBef>
            </a:pPr>
            <a:r>
              <a:rPr sz="4000" b="1" dirty="0">
                <a:latin typeface="Calibri"/>
                <a:cs typeface="Calibri"/>
              </a:rPr>
              <a:t>Those</a:t>
            </a:r>
            <a:r>
              <a:rPr sz="4000" b="1" spc="-114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who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talk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about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what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is </a:t>
            </a:r>
            <a:r>
              <a:rPr sz="4000" b="1" spc="-10" dirty="0">
                <a:latin typeface="Calibri"/>
                <a:cs typeface="Calibri"/>
              </a:rPr>
              <a:t>happening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4000" b="1" dirty="0">
                <a:latin typeface="Calibri"/>
                <a:cs typeface="Calibri"/>
              </a:rPr>
              <a:t>Those</a:t>
            </a:r>
            <a:r>
              <a:rPr sz="4000" b="1" spc="-12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who</a:t>
            </a:r>
            <a:r>
              <a:rPr sz="4000" b="1" spc="-6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make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things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happen</a:t>
            </a:r>
            <a:endParaRPr sz="4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520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536" y="106121"/>
            <a:ext cx="8786926" cy="887038"/>
          </a:xfrm>
          <a:prstGeom prst="rect">
            <a:avLst/>
          </a:prstGeom>
        </p:spPr>
        <p:txBody>
          <a:bodyPr vert="horz" wrap="square" lIns="0" tIns="268859" rIns="0" bIns="0" rtlCol="0">
            <a:spAutoFit/>
          </a:bodyPr>
          <a:lstStyle/>
          <a:p>
            <a:pPr marL="1809750">
              <a:lnSpc>
                <a:spcPct val="100000"/>
              </a:lnSpc>
              <a:spcBef>
                <a:spcPts val="110"/>
              </a:spcBef>
            </a:pPr>
            <a:r>
              <a:rPr spc="-25" dirty="0"/>
              <a:t> </a:t>
            </a:r>
            <a:r>
              <a:rPr spc="-20" dirty="0"/>
              <a:t>WORK</a:t>
            </a:r>
            <a:r>
              <a:rPr lang="en-US" spc="-20" dirty="0"/>
              <a:t> AND IMPACT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7200" y="1600136"/>
            <a:ext cx="9144000" cy="5146281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56870" marR="1127125" indent="-85725">
              <a:lnSpc>
                <a:spcPts val="3270"/>
              </a:lnSpc>
              <a:spcBef>
                <a:spcPts val="890"/>
              </a:spcBef>
            </a:pPr>
            <a:r>
              <a:rPr sz="3400" b="1" dirty="0">
                <a:latin typeface="Calibri"/>
                <a:cs typeface="Calibri"/>
              </a:rPr>
              <a:t>Work</a:t>
            </a:r>
            <a:r>
              <a:rPr sz="3400" b="1" spc="-85" dirty="0">
                <a:latin typeface="Calibri"/>
                <a:cs typeface="Calibri"/>
              </a:rPr>
              <a:t> </a:t>
            </a:r>
            <a:r>
              <a:rPr sz="3400" b="1" dirty="0">
                <a:latin typeface="Calibri"/>
                <a:cs typeface="Calibri"/>
              </a:rPr>
              <a:t>Includes</a:t>
            </a:r>
            <a:r>
              <a:rPr sz="3400" b="1" spc="-95" dirty="0">
                <a:latin typeface="Calibri"/>
                <a:cs typeface="Calibri"/>
              </a:rPr>
              <a:t> </a:t>
            </a:r>
            <a:r>
              <a:rPr sz="3400" b="1" dirty="0">
                <a:latin typeface="Calibri"/>
                <a:cs typeface="Calibri"/>
              </a:rPr>
              <a:t>both</a:t>
            </a:r>
            <a:r>
              <a:rPr sz="3400" b="1" spc="-95" dirty="0">
                <a:latin typeface="Calibri"/>
                <a:cs typeface="Calibri"/>
              </a:rPr>
              <a:t> </a:t>
            </a:r>
            <a:r>
              <a:rPr sz="3400" b="1" dirty="0">
                <a:latin typeface="Calibri"/>
                <a:cs typeface="Calibri"/>
              </a:rPr>
              <a:t>employment</a:t>
            </a:r>
            <a:r>
              <a:rPr sz="3400" b="1" spc="-150" dirty="0">
                <a:latin typeface="Calibri"/>
                <a:cs typeface="Calibri"/>
              </a:rPr>
              <a:t> </a:t>
            </a:r>
            <a:r>
              <a:rPr sz="3400" b="1" spc="-25" dirty="0">
                <a:latin typeface="Calibri"/>
                <a:cs typeface="Calibri"/>
              </a:rPr>
              <a:t>and </a:t>
            </a:r>
            <a:r>
              <a:rPr sz="3400" b="1" spc="-10" dirty="0">
                <a:latin typeface="Calibri"/>
                <a:cs typeface="Calibri"/>
              </a:rPr>
              <a:t>business</a:t>
            </a:r>
            <a:r>
              <a:rPr lang="en-US" sz="3400" b="1" spc="-10" dirty="0">
                <a:latin typeface="Calibri"/>
                <a:cs typeface="Calibri"/>
              </a:rPr>
              <a:t>,</a:t>
            </a:r>
            <a:endParaRPr sz="3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3400" b="1" dirty="0">
                <a:solidFill>
                  <a:srgbClr val="FF0000"/>
                </a:solidFill>
                <a:latin typeface="Calibri"/>
                <a:cs typeface="Calibri"/>
              </a:rPr>
              <a:t>Both</a:t>
            </a:r>
            <a:r>
              <a:rPr sz="34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400" b="1" dirty="0">
                <a:solidFill>
                  <a:srgbClr val="FF0000"/>
                </a:solidFill>
                <a:latin typeface="Calibri"/>
                <a:cs typeface="Calibri"/>
              </a:rPr>
              <a:t>Employment</a:t>
            </a:r>
            <a:r>
              <a:rPr sz="3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4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400" b="1" dirty="0">
                <a:solidFill>
                  <a:srgbClr val="FF0000"/>
                </a:solidFill>
                <a:latin typeface="Calibri"/>
                <a:cs typeface="Calibri"/>
              </a:rPr>
              <a:t>Business</a:t>
            </a:r>
            <a:r>
              <a:rPr sz="3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4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3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400" b="1" spc="-10" dirty="0">
                <a:solidFill>
                  <a:srgbClr val="FF0000"/>
                </a:solidFill>
                <a:latin typeface="Calibri"/>
                <a:cs typeface="Calibri"/>
              </a:rPr>
              <a:t>Mission</a:t>
            </a:r>
            <a:endParaRPr lang="en-US" sz="3400" b="1" spc="-1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z="3400" b="1" spc="-10" dirty="0">
                <a:solidFill>
                  <a:schemeClr val="tx1"/>
                </a:solidFill>
                <a:latin typeface="Calibri"/>
                <a:cs typeface="Calibri"/>
              </a:rPr>
              <a:t>There is no full time ministry and part time ministry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z="3400" b="1" spc="-10" dirty="0">
                <a:solidFill>
                  <a:schemeClr val="tx1"/>
                </a:solidFill>
                <a:latin typeface="Calibri"/>
                <a:cs typeface="Calibri"/>
              </a:rPr>
              <a:t>There is no spiritual work and  secular work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z="3400" b="1" spc="-10" dirty="0">
                <a:solidFill>
                  <a:srgbClr val="FF0000"/>
                </a:solidFill>
                <a:latin typeface="Calibri"/>
                <a:cs typeface="Calibri"/>
              </a:rPr>
              <a:t>There  is no unemployment for  Christians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z="34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400" b="1" dirty="0">
                <a:solidFill>
                  <a:schemeClr val="tx1"/>
                </a:solidFill>
                <a:latin typeface="Calibri"/>
                <a:cs typeface="Calibri"/>
              </a:rPr>
              <a:t>Then saith he unto his disciples, The harvest truly is plenteous, but the labourers are few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z="3400" b="1" dirty="0">
                <a:solidFill>
                  <a:schemeClr val="tx1"/>
                </a:solidFill>
                <a:latin typeface="Calibri"/>
                <a:cs typeface="Calibri"/>
              </a:rPr>
              <a:t>Mathew t 9:37</a:t>
            </a:r>
            <a:endParaRPr sz="3400" b="1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44" y="361010"/>
            <a:ext cx="7593330" cy="51180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15669">
              <a:lnSpc>
                <a:spcPct val="100000"/>
              </a:lnSpc>
              <a:spcBef>
                <a:spcPts val="110"/>
              </a:spcBef>
            </a:pPr>
            <a:r>
              <a:rPr sz="4000" dirty="0">
                <a:latin typeface="Arial MT"/>
                <a:cs typeface="Arial MT"/>
              </a:rPr>
              <a:t>FIVE</a:t>
            </a:r>
            <a:r>
              <a:rPr sz="4000" spc="-3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PURPOSES</a:t>
            </a:r>
            <a:r>
              <a:rPr lang="en-US" sz="4000" dirty="0">
                <a:latin typeface="Arial MT"/>
                <a:cs typeface="Arial MT"/>
              </a:rPr>
              <a:t>-</a:t>
            </a:r>
            <a:r>
              <a:rPr lang="en-US" sz="4000" dirty="0">
                <a:solidFill>
                  <a:srgbClr val="FF0000"/>
                </a:solidFill>
                <a:latin typeface="Arial MT"/>
                <a:cs typeface="Arial MT"/>
              </a:rPr>
              <a:t>IMPACT-</a:t>
            </a:r>
            <a:r>
              <a:rPr sz="4000" spc="-6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OF</a:t>
            </a:r>
            <a:r>
              <a:rPr sz="4000" spc="-40" dirty="0">
                <a:latin typeface="Arial MT"/>
                <a:cs typeface="Arial MT"/>
              </a:rPr>
              <a:t> </a:t>
            </a:r>
            <a:r>
              <a:rPr sz="4000" spc="-20" dirty="0">
                <a:latin typeface="Arial MT"/>
                <a:cs typeface="Arial MT"/>
              </a:rPr>
              <a:t>WORK</a:t>
            </a:r>
            <a:endParaRPr sz="40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4000" dirty="0">
              <a:latin typeface="Arial MT"/>
              <a:cs typeface="Arial MT"/>
            </a:endParaRPr>
          </a:p>
          <a:p>
            <a:pPr marL="527685" marR="1129665" indent="-515620" algn="just">
              <a:lnSpc>
                <a:spcPct val="100000"/>
              </a:lnSpc>
              <a:buSzPct val="70000"/>
              <a:buFont typeface="Calibri"/>
              <a:buAutoNum type="arabicPeriod"/>
              <a:tabLst>
                <a:tab pos="527685" algn="l"/>
                <a:tab pos="607695" algn="l"/>
              </a:tabLst>
            </a:pPr>
            <a:r>
              <a:rPr sz="4000" dirty="0">
                <a:latin typeface="Calibri"/>
                <a:cs typeface="Calibri"/>
              </a:rPr>
              <a:t>	</a:t>
            </a:r>
            <a:r>
              <a:rPr sz="4000" b="1" spc="-145" dirty="0">
                <a:latin typeface="Calibri"/>
                <a:cs typeface="Calibri"/>
              </a:rPr>
              <a:t>To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promote</a:t>
            </a:r>
            <a:r>
              <a:rPr sz="4000" b="1" spc="-1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justice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and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stop </a:t>
            </a:r>
            <a:r>
              <a:rPr sz="4000" b="1" spc="-10" dirty="0">
                <a:latin typeface="Calibri"/>
                <a:cs typeface="Calibri"/>
              </a:rPr>
              <a:t>injustices</a:t>
            </a:r>
            <a:endParaRPr sz="4000" dirty="0">
              <a:latin typeface="Calibri"/>
              <a:cs typeface="Calibri"/>
            </a:endParaRPr>
          </a:p>
          <a:p>
            <a:pPr marL="527685" marR="404495" indent="-515620" algn="just">
              <a:lnSpc>
                <a:spcPct val="100000"/>
              </a:lnSpc>
              <a:spcBef>
                <a:spcPts val="965"/>
              </a:spcBef>
              <a:buAutoNum type="arabicPeriod"/>
              <a:tabLst>
                <a:tab pos="527685" algn="l"/>
                <a:tab pos="638175" algn="l"/>
              </a:tabLst>
            </a:pPr>
            <a:r>
              <a:rPr sz="4000" b="1" dirty="0">
                <a:latin typeface="Calibri"/>
                <a:cs typeface="Calibri"/>
              </a:rPr>
              <a:t>	Bless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God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–Work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as</a:t>
            </a:r>
            <a:r>
              <a:rPr sz="4000" b="1" spc="-5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worship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(In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Hebrew</a:t>
            </a:r>
            <a:r>
              <a:rPr sz="40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40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word</a:t>
            </a:r>
            <a:r>
              <a:rPr sz="40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40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worship</a:t>
            </a:r>
            <a:r>
              <a:rPr sz="40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same</a:t>
            </a:r>
            <a:r>
              <a:rPr sz="4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40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4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word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40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work)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457200"/>
            <a:ext cx="9372600" cy="593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15669">
              <a:lnSpc>
                <a:spcPct val="100000"/>
              </a:lnSpc>
              <a:spcBef>
                <a:spcPts val="110"/>
              </a:spcBef>
            </a:pPr>
            <a:r>
              <a:rPr sz="4000" dirty="0">
                <a:latin typeface="Arial MT"/>
                <a:cs typeface="Arial MT"/>
              </a:rPr>
              <a:t>FIVE</a:t>
            </a:r>
            <a:r>
              <a:rPr sz="4000" spc="-3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PURPOSES</a:t>
            </a:r>
            <a:r>
              <a:rPr sz="4000" spc="-6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OF</a:t>
            </a:r>
            <a:r>
              <a:rPr sz="4000" spc="-40" dirty="0">
                <a:latin typeface="Arial MT"/>
                <a:cs typeface="Arial MT"/>
              </a:rPr>
              <a:t> </a:t>
            </a:r>
            <a:r>
              <a:rPr sz="4000" spc="-20" dirty="0">
                <a:latin typeface="Arial MT"/>
                <a:cs typeface="Arial MT"/>
              </a:rPr>
              <a:t>WORK</a:t>
            </a:r>
            <a:endParaRPr sz="4000" dirty="0">
              <a:latin typeface="Arial MT"/>
              <a:cs typeface="Arial MT"/>
            </a:endParaRPr>
          </a:p>
          <a:p>
            <a:pPr marL="756285" indent="-743585">
              <a:lnSpc>
                <a:spcPct val="100000"/>
              </a:lnSpc>
              <a:spcBef>
                <a:spcPts val="4475"/>
              </a:spcBef>
              <a:buAutoNum type="arabicPlain" startAt="3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Bless</a:t>
            </a:r>
            <a:r>
              <a:rPr sz="4000" b="1" spc="2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Humanity-Others</a:t>
            </a:r>
            <a:endParaRPr sz="4000" dirty="0">
              <a:latin typeface="Calibri"/>
              <a:cs typeface="Calibri"/>
            </a:endParaRPr>
          </a:p>
          <a:p>
            <a:pPr marL="756285" marR="5080" indent="-744220">
              <a:lnSpc>
                <a:spcPts val="4320"/>
              </a:lnSpc>
              <a:spcBef>
                <a:spcPts val="1030"/>
              </a:spcBef>
              <a:buAutoNum type="arabicPlain" startAt="3"/>
              <a:tabLst>
                <a:tab pos="756285" algn="l"/>
                <a:tab pos="869315" algn="l"/>
              </a:tabLst>
            </a:pPr>
            <a:r>
              <a:rPr sz="4000" b="1" dirty="0">
                <a:latin typeface="Calibri"/>
                <a:cs typeface="Calibri"/>
              </a:rPr>
              <a:t>	Bless</a:t>
            </a:r>
            <a:r>
              <a:rPr sz="4000" b="1" spc="-10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yourself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–Fulfill</a:t>
            </a:r>
            <a:r>
              <a:rPr sz="4000" b="1" spc="-9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your</a:t>
            </a:r>
            <a:r>
              <a:rPr sz="4000" b="1" spc="-9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call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as </a:t>
            </a:r>
            <a:r>
              <a:rPr sz="4000" b="1" dirty="0">
                <a:latin typeface="Calibri"/>
                <a:cs typeface="Calibri"/>
              </a:rPr>
              <a:t>you</a:t>
            </a:r>
            <a:r>
              <a:rPr sz="4000" b="1" spc="-140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exercise</a:t>
            </a:r>
            <a:r>
              <a:rPr sz="4000" b="1" spc="-114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your</a:t>
            </a:r>
            <a:r>
              <a:rPr sz="4000" b="1" spc="-13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talents</a:t>
            </a:r>
            <a:r>
              <a:rPr sz="4000" b="1" spc="-105" dirty="0">
                <a:latin typeface="Calibri"/>
                <a:cs typeface="Calibri"/>
              </a:rPr>
              <a:t> </a:t>
            </a:r>
            <a:r>
              <a:rPr sz="4000" b="1" spc="-25" dirty="0">
                <a:latin typeface="Calibri"/>
                <a:cs typeface="Calibri"/>
              </a:rPr>
              <a:t>and </a:t>
            </a:r>
            <a:r>
              <a:rPr sz="4000" b="1" dirty="0">
                <a:latin typeface="Calibri"/>
                <a:cs typeface="Calibri"/>
              </a:rPr>
              <a:t>gifting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in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power</a:t>
            </a:r>
            <a:r>
              <a:rPr sz="4000" b="1" spc="-75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of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the</a:t>
            </a:r>
            <a:r>
              <a:rPr sz="4000" b="1" spc="-5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Holy </a:t>
            </a:r>
            <a:r>
              <a:rPr sz="4000" b="1" spc="-10" dirty="0">
                <a:latin typeface="Calibri"/>
                <a:cs typeface="Calibri"/>
              </a:rPr>
              <a:t>Spirit-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Exodus</a:t>
            </a:r>
            <a:r>
              <a:rPr sz="4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35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vs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20</a:t>
            </a:r>
            <a:r>
              <a:rPr sz="4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21</a:t>
            </a:r>
            <a:r>
              <a:rPr lang="en-US" sz="4000" b="1" spc="-25" dirty="0">
                <a:solidFill>
                  <a:srgbClr val="FF0000"/>
                </a:solidFill>
                <a:latin typeface="Calibri"/>
                <a:cs typeface="Calibri"/>
              </a:rPr>
              <a:t>,M</a:t>
            </a:r>
            <a:endParaRPr sz="4000" dirty="0">
              <a:latin typeface="Calibri"/>
              <a:cs typeface="Calibri"/>
            </a:endParaRPr>
          </a:p>
          <a:p>
            <a:pPr marL="756285" marR="2355850" indent="-744220">
              <a:lnSpc>
                <a:spcPts val="4320"/>
              </a:lnSpc>
              <a:spcBef>
                <a:spcPts val="970"/>
              </a:spcBef>
              <a:buAutoNum type="arabicPlain" startAt="3"/>
              <a:tabLst>
                <a:tab pos="756285" algn="l"/>
              </a:tabLst>
            </a:pPr>
            <a:r>
              <a:rPr sz="4000" b="1" dirty="0">
                <a:latin typeface="Calibri"/>
                <a:cs typeface="Calibri"/>
              </a:rPr>
              <a:t>Bless</a:t>
            </a:r>
            <a:r>
              <a:rPr lang="en-US" sz="4000" b="1" dirty="0">
                <a:latin typeface="Calibri"/>
                <a:cs typeface="Calibri"/>
              </a:rPr>
              <a:t> the  land</a:t>
            </a:r>
            <a:r>
              <a:rPr lang="en-US" sz="4000" b="1" spc="-20" dirty="0">
                <a:latin typeface="Calibri"/>
                <a:cs typeface="Calibri"/>
              </a:rPr>
              <a:t> </a:t>
            </a:r>
            <a:r>
              <a:rPr lang="en-US" sz="4000" b="1" dirty="0">
                <a:latin typeface="Calibri"/>
                <a:cs typeface="Calibri"/>
              </a:rPr>
              <a:t>and the </a:t>
            </a:r>
            <a:r>
              <a:rPr lang="en-US" sz="4000" b="1" spc="-20" dirty="0">
                <a:latin typeface="Calibri"/>
                <a:cs typeface="Calibri"/>
              </a:rPr>
              <a:t> </a:t>
            </a:r>
            <a:r>
              <a:rPr lang="en-US" sz="4000" b="1" spc="-25" dirty="0">
                <a:latin typeface="Calibri"/>
                <a:cs typeface="Calibri"/>
              </a:rPr>
              <a:t> </a:t>
            </a:r>
            <a:r>
              <a:rPr lang="en-US" sz="4000" b="1" spc="-10" dirty="0">
                <a:latin typeface="Calibri"/>
                <a:cs typeface="Calibri"/>
              </a:rPr>
              <a:t>environment</a:t>
            </a:r>
            <a:r>
              <a:rPr sz="4000" b="1" spc="-70" dirty="0">
                <a:latin typeface="Calibri"/>
                <a:cs typeface="Calibri"/>
              </a:rPr>
              <a:t> </a:t>
            </a:r>
            <a:r>
              <a:rPr lang="en-US" sz="4000" b="1" spc="-70" dirty="0">
                <a:latin typeface="Calibri"/>
                <a:cs typeface="Calibri"/>
              </a:rPr>
              <a:t> and </a:t>
            </a:r>
            <a:r>
              <a:rPr lang="en-US" sz="4000" b="1" spc="-70" dirty="0">
                <a:solidFill>
                  <a:srgbClr val="FF0000"/>
                </a:solidFill>
                <a:latin typeface="Calibri"/>
                <a:cs typeface="Calibri"/>
              </a:rPr>
              <a:t>be a good steward  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4177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2777" y="361010"/>
            <a:ext cx="6257925" cy="124521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810000" algn="l"/>
              </a:tabLst>
            </a:pPr>
            <a:r>
              <a:rPr dirty="0"/>
              <a:t>THREE</a:t>
            </a:r>
            <a:r>
              <a:rPr spc="-130" dirty="0"/>
              <a:t> </a:t>
            </a:r>
            <a:r>
              <a:rPr lang="en-US" spc="-10" dirty="0"/>
              <a:t>CATEGORIES </a:t>
            </a:r>
            <a:r>
              <a:rPr dirty="0"/>
              <a:t>	OF </a:t>
            </a:r>
            <a:r>
              <a:rPr spc="-20" dirty="0"/>
              <a:t>WORK</a:t>
            </a:r>
          </a:p>
        </p:txBody>
      </p:sp>
      <p:sp>
        <p:nvSpPr>
          <p:cNvPr id="4" name="object 4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6244" y="1548765"/>
            <a:ext cx="8011159" cy="4909036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756285" marR="116205" indent="-744220">
              <a:lnSpc>
                <a:spcPts val="3990"/>
              </a:lnSpc>
              <a:spcBef>
                <a:spcPts val="600"/>
              </a:spcBef>
              <a:buAutoNum type="arabicPlain"/>
              <a:tabLst>
                <a:tab pos="756285" algn="l"/>
                <a:tab pos="6129020" algn="l"/>
              </a:tabLst>
            </a:pPr>
            <a:r>
              <a:rPr sz="3700" b="1" spc="-10" dirty="0">
                <a:latin typeface="Calibri"/>
                <a:cs typeface="Calibri"/>
              </a:rPr>
              <a:t>Humanitarian</a:t>
            </a:r>
            <a:r>
              <a:rPr sz="3700" b="1" spc="-130" dirty="0">
                <a:latin typeface="Calibri"/>
                <a:cs typeface="Calibri"/>
              </a:rPr>
              <a:t> </a:t>
            </a:r>
            <a:r>
              <a:rPr sz="3700" b="1" spc="-10" dirty="0">
                <a:latin typeface="Calibri"/>
                <a:cs typeface="Calibri"/>
              </a:rPr>
              <a:t>–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Emergency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	or</a:t>
            </a:r>
            <a:r>
              <a:rPr sz="37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timely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response</a:t>
            </a:r>
            <a:r>
              <a:rPr sz="3700" b="1" spc="-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700" b="1" spc="-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community</a:t>
            </a:r>
            <a:r>
              <a:rPr sz="37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needs</a:t>
            </a:r>
            <a:endParaRPr sz="3700" dirty="0">
              <a:latin typeface="Calibri"/>
              <a:cs typeface="Calibri"/>
            </a:endParaRPr>
          </a:p>
          <a:p>
            <a:pPr marL="756285" marR="1338580" indent="-744220">
              <a:lnSpc>
                <a:spcPts val="3990"/>
              </a:lnSpc>
              <a:spcBef>
                <a:spcPts val="910"/>
              </a:spcBef>
              <a:buAutoNum type="arabicPlain"/>
              <a:tabLst>
                <a:tab pos="756285" algn="l"/>
              </a:tabLst>
            </a:pPr>
            <a:r>
              <a:rPr sz="3700" b="1" dirty="0">
                <a:latin typeface="Calibri"/>
                <a:cs typeface="Calibri"/>
              </a:rPr>
              <a:t>Advocacy</a:t>
            </a:r>
            <a:r>
              <a:rPr sz="3700" b="1" spc="-195" dirty="0"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Promoting</a:t>
            </a:r>
            <a:r>
              <a:rPr sz="3700" b="1" spc="-1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justice</a:t>
            </a:r>
            <a:r>
              <a:rPr sz="37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25" dirty="0">
                <a:solidFill>
                  <a:srgbClr val="FF0000"/>
                </a:solidFill>
                <a:latin typeface="Calibri"/>
                <a:cs typeface="Calibri"/>
              </a:rPr>
              <a:t>or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seeking</a:t>
            </a:r>
            <a:r>
              <a:rPr sz="3700" b="1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7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address</a:t>
            </a:r>
            <a:r>
              <a:rPr sz="37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injustices</a:t>
            </a:r>
            <a:endParaRPr sz="3700" dirty="0">
              <a:latin typeface="Calibri"/>
              <a:cs typeface="Calibri"/>
            </a:endParaRPr>
          </a:p>
          <a:p>
            <a:pPr marL="756285" marR="5080" indent="-744220">
              <a:lnSpc>
                <a:spcPct val="90100"/>
              </a:lnSpc>
              <a:spcBef>
                <a:spcPts val="830"/>
              </a:spcBef>
              <a:buAutoNum type="arabicPlain"/>
              <a:tabLst>
                <a:tab pos="756285" algn="l"/>
                <a:tab pos="3604260" algn="l"/>
              </a:tabLst>
            </a:pPr>
            <a:r>
              <a:rPr sz="3700" b="1" spc="-10" dirty="0">
                <a:latin typeface="Calibri"/>
                <a:cs typeface="Calibri"/>
              </a:rPr>
              <a:t>Development</a:t>
            </a:r>
            <a:r>
              <a:rPr sz="3700" b="1" dirty="0">
                <a:latin typeface="Calibri"/>
                <a:cs typeface="Calibri"/>
              </a:rPr>
              <a:t>	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Creating</a:t>
            </a:r>
            <a:r>
              <a:rPr sz="37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new</a:t>
            </a:r>
            <a:r>
              <a:rPr sz="37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products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7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services</a:t>
            </a:r>
            <a:r>
              <a:rPr sz="37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7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pro</a:t>
            </a:r>
            <a:r>
              <a:rPr lang="en-US" sz="3700" b="1" dirty="0">
                <a:solidFill>
                  <a:srgbClr val="FF0000"/>
                </a:solidFill>
                <a:latin typeface="Calibri"/>
                <a:cs typeface="Calibri"/>
              </a:rPr>
              <a:t>viding </a:t>
            </a:r>
            <a:r>
              <a:rPr sz="3700" b="1" spc="-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already created</a:t>
            </a:r>
            <a:r>
              <a:rPr sz="3700" b="1" spc="-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products</a:t>
            </a:r>
            <a:r>
              <a:rPr sz="3700" b="1" spc="-1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7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Calibri"/>
                <a:cs typeface="Calibri"/>
              </a:rPr>
              <a:t>services</a:t>
            </a:r>
            <a:r>
              <a:rPr lang="en-US" sz="3700" b="1" spc="-10" dirty="0">
                <a:solidFill>
                  <a:srgbClr val="FF0000"/>
                </a:solidFill>
                <a:latin typeface="Calibri"/>
                <a:cs typeface="Calibri"/>
              </a:rPr>
              <a:t> whether in the public sector  or private</a:t>
            </a:r>
            <a:endParaRPr sz="3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1019</Words>
  <Application>Microsoft Office PowerPoint</Application>
  <PresentationFormat>On-screen Show (4:3)</PresentationFormat>
  <Paragraphs>143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Arial MT</vt:lpstr>
      <vt:lpstr>Calibri</vt:lpstr>
      <vt:lpstr>Office Theme</vt:lpstr>
      <vt:lpstr>PowerPoint Presentation</vt:lpstr>
      <vt:lpstr>BIBLE WISDOM ON IMPACT</vt:lpstr>
      <vt:lpstr>BIBLE WISDOM ON IMPACT</vt:lpstr>
      <vt:lpstr>IMPACTFUL CHRISTIAN LIVING</vt:lpstr>
      <vt:lpstr>LEVELS OF IMPACT</vt:lpstr>
      <vt:lpstr> WORK AND IMPACT</vt:lpstr>
      <vt:lpstr>PowerPoint Presentation</vt:lpstr>
      <vt:lpstr>PowerPoint Presentation</vt:lpstr>
      <vt:lpstr>THREE CATEGORIES  OF WORK</vt:lpstr>
      <vt:lpstr>Solution Provider?</vt:lpstr>
      <vt:lpstr>PowerPoint Presentation</vt:lpstr>
      <vt:lpstr>RIGHT PERSON RIGHT WORK</vt:lpstr>
      <vt:lpstr>Levels of Initiative</vt:lpstr>
      <vt:lpstr>Levels of Competence</vt:lpstr>
      <vt:lpstr>Levels of Motivation</vt:lpstr>
      <vt:lpstr>UKIONA VYAELEA JUA VIMEUNDWA</vt:lpstr>
      <vt:lpstr>WHO HAS  MORE IMPACT?</vt:lpstr>
      <vt:lpstr>FOUR SCENARIONS OF EVALUATING IMPACT        OF WORK</vt:lpstr>
      <vt:lpstr>PRINCIPLES OF THEOLOGY OF WORK</vt:lpstr>
      <vt:lpstr>PRINCIPLES OF THEOLOGY OF WORK</vt:lpstr>
      <vt:lpstr>PRINCIPLES OF THEOLOGY OF WORK</vt:lpstr>
      <vt:lpstr>7 PRINCIPLES OF THEOLOGY OF WORK</vt:lpstr>
      <vt:lpstr>7 PRINCIPLES OF THEOLOGY OF WORK</vt:lpstr>
      <vt:lpstr>7 PRINCIPLES OF THEOLOGY OF WORK</vt:lpstr>
      <vt:lpstr>PRINCIPLES OF THEOLOGY OF WORK</vt:lpstr>
      <vt:lpstr>PRINCIPLES OF THEOLOGY OF WORK</vt:lpstr>
      <vt:lpstr>PowerPoint Presentation</vt:lpstr>
      <vt:lpstr>9 M RESOURCES BESIDES MONEY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MARRIAGE RELATIONSHIP</dc:title>
  <dc:creator>Rogers Odima</dc:creator>
  <cp:lastModifiedBy>Admin</cp:lastModifiedBy>
  <cp:revision>6</cp:revision>
  <dcterms:created xsi:type="dcterms:W3CDTF">2025-11-11T10:55:46Z</dcterms:created>
  <dcterms:modified xsi:type="dcterms:W3CDTF">2025-11-11T13:56:37Z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2020-08-07T00:00:00Z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2025-11-11T00:00:00Z</vt:filetime>
  </property>
  <property fmtid="{D5CDD505-2E9C-101B-9397-08002B2CF9AE}" pid="5" name="Producer">
    <vt:lpwstr>Microsoft® Office PowerPoint® 2007</vt:lpwstr>
  </property>
</Properties>
</file>