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4"/>
  </p:sldMasterIdLst>
  <p:notesMasterIdLst>
    <p:notesMasterId r:id="rId20"/>
  </p:notesMasterIdLst>
  <p:handoutMasterIdLst>
    <p:handoutMasterId r:id="rId21"/>
  </p:handoutMasterIdLst>
  <p:sldIdLst>
    <p:sldId id="257" r:id="rId5"/>
    <p:sldId id="271" r:id="rId6"/>
    <p:sldId id="262" r:id="rId7"/>
    <p:sldId id="264" r:id="rId8"/>
    <p:sldId id="265" r:id="rId9"/>
    <p:sldId id="263" r:id="rId10"/>
    <p:sldId id="267" r:id="rId11"/>
    <p:sldId id="266" r:id="rId12"/>
    <p:sldId id="269" r:id="rId13"/>
    <p:sldId id="268" r:id="rId14"/>
    <p:sldId id="270" r:id="rId15"/>
    <p:sldId id="272" r:id="rId16"/>
    <p:sldId id="273" r:id="rId17"/>
    <p:sldId id="274" r:id="rId18"/>
    <p:sldId id="275" r:id="rId1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>
      <p:cViewPr varScale="1">
        <p:scale>
          <a:sx n="74" d="100"/>
          <a:sy n="74" d="100"/>
        </p:scale>
        <p:origin x="582" y="72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4/18/2021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4/18/2021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4854" y="1122363"/>
            <a:ext cx="8999118" cy="2387600"/>
          </a:xfrm>
        </p:spPr>
        <p:txBody>
          <a:bodyPr anchor="b">
            <a:normAutofit/>
          </a:bodyPr>
          <a:lstStyle>
            <a:lvl1pPr algn="ctr">
              <a:defRPr sz="47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4854" y="3602038"/>
            <a:ext cx="8999118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A58A-F6A3-44B4-8553-CA3EAF252FB7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9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68" y="4289373"/>
            <a:ext cx="10364864" cy="819355"/>
          </a:xfrm>
        </p:spPr>
        <p:txBody>
          <a:bodyPr anchor="b">
            <a:normAutofit/>
          </a:bodyPr>
          <a:lstStyle>
            <a:lvl1pPr>
              <a:defRPr sz="27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568" y="621322"/>
            <a:ext cx="103648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7" y="5108728"/>
            <a:ext cx="103632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8535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57" y="609601"/>
            <a:ext cx="10351066" cy="3424859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7" y="4204820"/>
            <a:ext cx="10351065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2755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609600"/>
            <a:ext cx="9300329" cy="2992904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610032"/>
            <a:ext cx="8750020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6" y="4204821"/>
            <a:ext cx="10351066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394" y="73524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5181" y="297209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96034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69" y="2126943"/>
            <a:ext cx="10352630" cy="251183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6" y="4650556"/>
            <a:ext cx="10351067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5537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556" y="609601"/>
            <a:ext cx="10351066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556" y="2088320"/>
            <a:ext cx="329809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556" y="2911624"/>
            <a:ext cx="329809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3720" y="2088320"/>
            <a:ext cx="329769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3721" y="2911624"/>
            <a:ext cx="3298962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1222" y="2088320"/>
            <a:ext cx="3290354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4269" y="2911624"/>
            <a:ext cx="3290354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8951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557" y="609601"/>
            <a:ext cx="10351066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557" y="4195899"/>
            <a:ext cx="32980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9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1736" y="2298987"/>
            <a:ext cx="293928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557" y="4772161"/>
            <a:ext cx="329809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1544" y="4195899"/>
            <a:ext cx="3298124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9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7807" y="2298987"/>
            <a:ext cx="2929762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0191" y="4772160"/>
            <a:ext cx="3299477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1347" y="4195899"/>
            <a:ext cx="328904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9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0681" y="2298987"/>
            <a:ext cx="2931349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1222" y="4772162"/>
            <a:ext cx="3293400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3973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F513F-1C7D-48A3-9E66-761794785CC6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609600"/>
            <a:ext cx="254199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556" y="609600"/>
            <a:ext cx="7656711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BC340-5827-402A-ABD7-86B6900F77A8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3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BD3E-AD23-4233-B7FD-BCC74AA741B1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924" y="657227"/>
            <a:ext cx="9730977" cy="2852737"/>
          </a:xfrm>
        </p:spPr>
        <p:txBody>
          <a:bodyPr anchor="b">
            <a:normAutofit/>
          </a:bodyPr>
          <a:lstStyle>
            <a:lvl1pPr>
              <a:defRPr sz="33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924" y="3602039"/>
            <a:ext cx="9730977" cy="1500187"/>
          </a:xfrm>
        </p:spPr>
        <p:txBody>
          <a:bodyPr/>
          <a:lstStyle>
            <a:lvl1pPr marL="0" indent="0" algn="ctr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5C56-1C19-4454-A6D4-FDB294070137}" type="datetime1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4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57" y="609601"/>
            <a:ext cx="10351065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557" y="2088320"/>
            <a:ext cx="510467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1796" y="2088320"/>
            <a:ext cx="5092827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EA3F-BC83-4494-8BB2-CF9729692A8C}" type="datetime1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57" y="609601"/>
            <a:ext cx="1035106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507" y="2088320"/>
            <a:ext cx="4877928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557" y="2912232"/>
            <a:ext cx="510587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336" y="2088320"/>
            <a:ext cx="486428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912232"/>
            <a:ext cx="5094030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BCFC3-C38C-4973-9593-9C0AA203E374}" type="datetime1">
              <a:rPr lang="en-US" smtClean="0"/>
              <a:t>4/18/2021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6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E9B8-A638-47B9-8EAF-A06FB35BB403}" type="datetime1">
              <a:rPr lang="en-US" smtClean="0"/>
              <a:t>4/18/2021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414C0-40BC-46FB-ADE3-F7141007B5FB}" type="datetime1">
              <a:rPr lang="en-US" smtClean="0"/>
              <a:t>4/18/2021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4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90" y="609600"/>
            <a:ext cx="3931213" cy="2362200"/>
          </a:xfrm>
        </p:spPr>
        <p:txBody>
          <a:bodyPr anchor="b">
            <a:normAutofit/>
          </a:bodyPr>
          <a:lstStyle>
            <a:lvl1pPr>
              <a:defRPr sz="27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742" y="609600"/>
            <a:ext cx="6187880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6990" y="2971801"/>
            <a:ext cx="3931213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BC97-2F5E-4770-AEEF-8F2730A3EA80}" type="datetime1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9" y="609600"/>
            <a:ext cx="5928229" cy="2362200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2871" y="758881"/>
            <a:ext cx="325450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6" y="2971800"/>
            <a:ext cx="5933404" cy="2819400"/>
          </a:xfrm>
        </p:spPr>
        <p:txBody>
          <a:bodyPr>
            <a:normAutofit/>
          </a:bodyPr>
          <a:lstStyle>
            <a:lvl1pPr marL="0" indent="0" algn="ctr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58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557" y="609601"/>
            <a:ext cx="10351065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557" y="2096064"/>
            <a:ext cx="10351066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6736" y="588327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D41C-F0D3-49F0-8041-67FC705A40C6}" type="datetime1">
              <a:rPr lang="en-US" smtClean="0"/>
              <a:pPr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557" y="5883276"/>
            <a:ext cx="66711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1273" y="5883276"/>
            <a:ext cx="753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39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126" rtl="0" eaLnBrk="1" latinLnBrk="0" hangingPunct="1">
        <a:lnSpc>
          <a:spcPct val="90000"/>
        </a:lnSpc>
        <a:spcBef>
          <a:spcPct val="0"/>
        </a:spcBef>
        <a:buNone/>
        <a:defRPr sz="3399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C000"/>
                </a:solidFill>
              </a:rPr>
              <a:t>FOLLOW-UP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en-US" sz="2900" i="1" dirty="0" smtClean="0"/>
              <a:t>Now that they are saved…</a:t>
            </a:r>
          </a:p>
          <a:p>
            <a:pPr algn="ctr"/>
            <a:endParaRPr lang="en-US" dirty="0"/>
          </a:p>
          <a:p>
            <a:pPr algn="ctr"/>
            <a:r>
              <a:rPr lang="en-US" sz="3400" dirty="0" smtClean="0">
                <a:solidFill>
                  <a:srgbClr val="FFC000"/>
                </a:solidFill>
              </a:rPr>
              <a:t>KEAT Fellowship: 18</a:t>
            </a:r>
            <a:r>
              <a:rPr lang="en-US" sz="3400" baseline="30000" dirty="0" smtClean="0">
                <a:solidFill>
                  <a:srgbClr val="FFC000"/>
                </a:solidFill>
              </a:rPr>
              <a:t>th</a:t>
            </a:r>
            <a:r>
              <a:rPr lang="en-US" sz="3400" dirty="0" smtClean="0">
                <a:solidFill>
                  <a:srgbClr val="FFC000"/>
                </a:solidFill>
              </a:rPr>
              <a:t> April, 2021</a:t>
            </a:r>
          </a:p>
          <a:p>
            <a:pPr algn="ctr"/>
            <a:endParaRPr lang="en-US" dirty="0"/>
          </a:p>
          <a:p>
            <a:pPr algn="ctr"/>
            <a:r>
              <a:rPr lang="en-US" sz="2900" dirty="0" smtClean="0"/>
              <a:t>Dennis Gitonga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7522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Goal of Follow-Up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557" y="1935922"/>
            <a:ext cx="10351065" cy="4464878"/>
          </a:xfrm>
        </p:spPr>
        <p:txBody>
          <a:bodyPr anchor="ctr">
            <a:normAutofit lnSpcReduction="10000"/>
          </a:bodyPr>
          <a:lstStyle/>
          <a:p>
            <a:r>
              <a:rPr lang="en-US" b="1" dirty="0"/>
              <a:t>To Equip the Disciple to be a </a:t>
            </a:r>
            <a:r>
              <a:rPr lang="en-US" b="1" dirty="0" smtClean="0"/>
              <a:t>Laborer </a:t>
            </a:r>
            <a:r>
              <a:rPr lang="en-US" b="1" dirty="0"/>
              <a:t>(by):</a:t>
            </a:r>
          </a:p>
          <a:p>
            <a:pPr lvl="2"/>
            <a:r>
              <a:rPr lang="en-US" sz="2000" dirty="0" smtClean="0">
                <a:solidFill>
                  <a:srgbClr val="FFC000"/>
                </a:solidFill>
              </a:rPr>
              <a:t>Building Vision</a:t>
            </a:r>
          </a:p>
          <a:p>
            <a:pPr lvl="2"/>
            <a:r>
              <a:rPr lang="en-US" sz="2000" dirty="0" smtClean="0">
                <a:solidFill>
                  <a:srgbClr val="FFC000"/>
                </a:solidFill>
              </a:rPr>
              <a:t>Training</a:t>
            </a:r>
          </a:p>
          <a:p>
            <a:pPr lvl="2"/>
            <a:r>
              <a:rPr lang="en-US" sz="2000" dirty="0" smtClean="0">
                <a:solidFill>
                  <a:srgbClr val="FFC000"/>
                </a:solidFill>
              </a:rPr>
              <a:t>Sharing Material </a:t>
            </a:r>
          </a:p>
          <a:p>
            <a:pPr marL="0" indent="0" algn="ctr">
              <a:buNone/>
            </a:pPr>
            <a:r>
              <a:rPr lang="en-US" sz="2000" dirty="0" smtClean="0"/>
              <a:t>Ephesians 4: 11-13</a:t>
            </a:r>
          </a:p>
          <a:p>
            <a:r>
              <a:rPr lang="en-US" b="1" dirty="0" smtClean="0"/>
              <a:t>To </a:t>
            </a:r>
            <a:r>
              <a:rPr lang="en-US" b="1" dirty="0"/>
              <a:t>Develop the </a:t>
            </a:r>
            <a:r>
              <a:rPr lang="en-US" b="1" dirty="0" smtClean="0"/>
              <a:t>Disciple into a Leader </a:t>
            </a:r>
            <a:r>
              <a:rPr lang="en-US" b="1" dirty="0"/>
              <a:t>(thro):</a:t>
            </a:r>
          </a:p>
          <a:p>
            <a:pPr lvl="2"/>
            <a:r>
              <a:rPr lang="en-US" sz="2200" dirty="0" smtClean="0">
                <a:solidFill>
                  <a:srgbClr val="FFC000"/>
                </a:solidFill>
              </a:rPr>
              <a:t>Modelling </a:t>
            </a:r>
          </a:p>
          <a:p>
            <a:pPr lvl="2"/>
            <a:r>
              <a:rPr lang="en-US" sz="2200" dirty="0" smtClean="0">
                <a:solidFill>
                  <a:srgbClr val="FFC000"/>
                </a:solidFill>
              </a:rPr>
              <a:t>Exposure</a:t>
            </a:r>
            <a:endParaRPr lang="en-US" sz="2200" dirty="0">
              <a:solidFill>
                <a:srgbClr val="FFC000"/>
              </a:solidFill>
            </a:endParaRPr>
          </a:p>
          <a:p>
            <a:pPr lvl="2"/>
            <a:r>
              <a:rPr lang="en-US" sz="2200" dirty="0">
                <a:solidFill>
                  <a:srgbClr val="FFC000"/>
                </a:solidFill>
              </a:rPr>
              <a:t>Entrusting</a:t>
            </a:r>
          </a:p>
          <a:p>
            <a:pPr marL="0" indent="0" algn="ctr">
              <a:buNone/>
            </a:pPr>
            <a:r>
              <a:rPr lang="en-US" sz="2000" dirty="0" smtClean="0"/>
              <a:t>2 Timothy 2:2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560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Sample Materials for Follow-Up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Growing in Discipleship (GRID) Series (Bk1-7) –Navigators</a:t>
            </a:r>
          </a:p>
          <a:p>
            <a:r>
              <a:rPr lang="en-US" dirty="0" smtClean="0"/>
              <a:t>Rooted in Christ Series (</a:t>
            </a:r>
            <a:r>
              <a:rPr lang="en-US" dirty="0" err="1" smtClean="0"/>
              <a:t>Bk</a:t>
            </a:r>
            <a:r>
              <a:rPr lang="en-US" dirty="0" smtClean="0"/>
              <a:t> 1-6)- Navigators</a:t>
            </a:r>
          </a:p>
          <a:p>
            <a:r>
              <a:rPr lang="en-US" dirty="0" smtClean="0"/>
              <a:t>Growing in Christ (GRID </a:t>
            </a:r>
            <a:r>
              <a:rPr lang="en-US" dirty="0" err="1" smtClean="0"/>
              <a:t>Bk</a:t>
            </a:r>
            <a:r>
              <a:rPr lang="en-US" dirty="0" smtClean="0"/>
              <a:t> 1-3) – Kenya Baptist Media</a:t>
            </a:r>
          </a:p>
          <a:p>
            <a:r>
              <a:rPr lang="en-US" dirty="0" smtClean="0"/>
              <a:t>Follow Discipleship Manual- Activate Mission Trust</a:t>
            </a:r>
          </a:p>
          <a:p>
            <a:r>
              <a:rPr lang="en-US" dirty="0" smtClean="0"/>
              <a:t>LEAD Disciple Makers Training Manual- Activate Mission Trust</a:t>
            </a:r>
          </a:p>
          <a:p>
            <a:r>
              <a:rPr lang="en-US" dirty="0" err="1" smtClean="0"/>
              <a:t>Mizizi</a:t>
            </a:r>
            <a:r>
              <a:rPr lang="en-US" dirty="0" smtClean="0"/>
              <a:t>: Plugging to your God-Purpose - Muriithi </a:t>
            </a:r>
            <a:r>
              <a:rPr lang="en-US" dirty="0" err="1" smtClean="0"/>
              <a:t>Wanjau</a:t>
            </a:r>
            <a:endParaRPr lang="en-US" dirty="0" smtClean="0"/>
          </a:p>
          <a:p>
            <a:r>
              <a:rPr lang="en-US" dirty="0" smtClean="0"/>
              <a:t>Compass Missions Bible Study – Missions Campaign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1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US" dirty="0" smtClean="0"/>
              <a:t>Ex. 1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In one minute write down 5 outstanding sermons that have helped you draw closer to Christ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56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US" dirty="0"/>
              <a:t>Ex. </a:t>
            </a:r>
            <a:r>
              <a:rPr lang="en-US" dirty="0" smtClean="0"/>
              <a:t>2</a:t>
            </a:r>
            <a:endParaRPr lang="en-US" dirty="0"/>
          </a:p>
          <a:p>
            <a:r>
              <a:rPr lang="en-US" dirty="0">
                <a:solidFill>
                  <a:srgbClr val="FFC000"/>
                </a:solidFill>
              </a:rPr>
              <a:t>In one minute write down </a:t>
            </a:r>
            <a:r>
              <a:rPr lang="en-US" dirty="0" smtClean="0">
                <a:solidFill>
                  <a:srgbClr val="FFC000"/>
                </a:solidFill>
              </a:rPr>
              <a:t>5 outstanding </a:t>
            </a:r>
            <a:r>
              <a:rPr lang="en-US" dirty="0">
                <a:solidFill>
                  <a:srgbClr val="FFC000"/>
                </a:solidFill>
              </a:rPr>
              <a:t>experiences/programs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that have </a:t>
            </a:r>
            <a:r>
              <a:rPr lang="en-US" dirty="0" smtClean="0">
                <a:solidFill>
                  <a:srgbClr val="FFC000"/>
                </a:solidFill>
              </a:rPr>
              <a:t>helped you draw </a:t>
            </a:r>
            <a:r>
              <a:rPr lang="en-US" dirty="0">
                <a:solidFill>
                  <a:srgbClr val="FFC000"/>
                </a:solidFill>
              </a:rPr>
              <a:t>closer to Christ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77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US" dirty="0"/>
              <a:t>Ex. </a:t>
            </a:r>
            <a:r>
              <a:rPr lang="en-US" dirty="0" smtClean="0"/>
              <a:t>3</a:t>
            </a:r>
            <a:endParaRPr lang="en-US" dirty="0"/>
          </a:p>
          <a:p>
            <a:r>
              <a:rPr lang="en-US" dirty="0">
                <a:solidFill>
                  <a:srgbClr val="FFC000"/>
                </a:solidFill>
              </a:rPr>
              <a:t>In one minute write </a:t>
            </a:r>
            <a:r>
              <a:rPr lang="en-US" dirty="0" smtClean="0">
                <a:solidFill>
                  <a:srgbClr val="FFC000"/>
                </a:solidFill>
              </a:rPr>
              <a:t>down 5 </a:t>
            </a:r>
            <a:r>
              <a:rPr lang="en-US" dirty="0">
                <a:solidFill>
                  <a:srgbClr val="FFC000"/>
                </a:solidFill>
              </a:rPr>
              <a:t>outstanding </a:t>
            </a:r>
            <a:r>
              <a:rPr lang="en-US" dirty="0" smtClean="0">
                <a:solidFill>
                  <a:srgbClr val="FFC000"/>
                </a:solidFill>
              </a:rPr>
              <a:t>people </a:t>
            </a:r>
            <a:r>
              <a:rPr lang="en-US" dirty="0">
                <a:solidFill>
                  <a:srgbClr val="FFC000"/>
                </a:solidFill>
              </a:rPr>
              <a:t>that have </a:t>
            </a:r>
            <a:r>
              <a:rPr lang="en-US" dirty="0" smtClean="0">
                <a:solidFill>
                  <a:srgbClr val="FFC000"/>
                </a:solidFill>
              </a:rPr>
              <a:t>helped you draw </a:t>
            </a:r>
            <a:r>
              <a:rPr lang="en-US" dirty="0">
                <a:solidFill>
                  <a:srgbClr val="FFC000"/>
                </a:solidFill>
              </a:rPr>
              <a:t>closer to Christ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370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Which list was easiest to write down?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665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What is Follow-up?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2400" dirty="0" smtClean="0"/>
              <a:t>The process through which a new convert is helped to get established in their new walk of faith and journey on towards maturity</a:t>
            </a:r>
          </a:p>
          <a:p>
            <a:r>
              <a:rPr lang="en-US" sz="2400" dirty="0" smtClean="0"/>
              <a:t>It’s ultimate purpose is a well-established disciple able to model Christ-likeness and help others do likewise</a:t>
            </a:r>
          </a:p>
        </p:txBody>
      </p:sp>
    </p:spTree>
    <p:extLst>
      <p:ext uri="{BB962C8B-B14F-4D97-AF65-F5344CB8AC3E}">
        <p14:creationId xmlns:p14="http://schemas.microsoft.com/office/powerpoint/2010/main" val="367513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Today’s Challenges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556" y="1935922"/>
            <a:ext cx="10438655" cy="4388678"/>
          </a:xfrm>
        </p:spPr>
        <p:txBody>
          <a:bodyPr anchor="ctr">
            <a:normAutofit fontScale="25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sz="9600" dirty="0" smtClean="0"/>
          </a:p>
          <a:p>
            <a:r>
              <a:rPr lang="en-US" sz="9600" dirty="0" smtClean="0"/>
              <a:t>Nominalism</a:t>
            </a:r>
          </a:p>
          <a:p>
            <a:r>
              <a:rPr lang="en-US" sz="9600" dirty="0" smtClean="0"/>
              <a:t>Shallow/unfounded believers</a:t>
            </a:r>
          </a:p>
          <a:p>
            <a:r>
              <a:rPr lang="en-US" sz="9600" dirty="0" smtClean="0"/>
              <a:t>False teachers/prophets</a:t>
            </a:r>
          </a:p>
          <a:p>
            <a:r>
              <a:rPr lang="en-US" sz="9600" dirty="0" smtClean="0"/>
              <a:t>Aggressive Cultic outreach campaigns </a:t>
            </a:r>
          </a:p>
          <a:p>
            <a:r>
              <a:rPr lang="en-US" sz="9600" dirty="0" smtClean="0"/>
              <a:t>Lack of systematic teaching</a:t>
            </a:r>
          </a:p>
          <a:p>
            <a:r>
              <a:rPr lang="en-US" sz="9600" dirty="0" smtClean="0"/>
              <a:t>Declined evangelism</a:t>
            </a:r>
          </a:p>
          <a:p>
            <a:r>
              <a:rPr lang="en-US" sz="9600" dirty="0" smtClean="0"/>
              <a:t>Inadequate disciple makers</a:t>
            </a:r>
          </a:p>
          <a:p>
            <a:r>
              <a:rPr lang="en-US" sz="9600" dirty="0" smtClean="0"/>
              <a:t>Inadequate sober Christian leaders</a:t>
            </a:r>
          </a:p>
          <a:p>
            <a:r>
              <a:rPr lang="en-US" sz="9600" dirty="0" smtClean="0"/>
              <a:t>Little sync of life and faith among many believers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44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 Way of the Master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557" y="1935922"/>
            <a:ext cx="10351065" cy="43124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baseline="30000" dirty="0"/>
          </a:p>
          <a:p>
            <a:pPr marL="0" indent="0">
              <a:buNone/>
            </a:pPr>
            <a:r>
              <a:rPr lang="en-US" sz="2100" b="1" dirty="0" smtClean="0"/>
              <a:t>Matthew 4: 19</a:t>
            </a:r>
            <a:endParaRPr lang="en-US" sz="2100" b="1" baseline="30000" dirty="0" smtClean="0"/>
          </a:p>
          <a:p>
            <a:pPr marL="0" indent="0">
              <a:buNone/>
            </a:pPr>
            <a:r>
              <a:rPr lang="en-US" sz="2100" b="1" i="1" baseline="30000" dirty="0" smtClean="0">
                <a:solidFill>
                  <a:srgbClr val="FFC000"/>
                </a:solidFill>
              </a:rPr>
              <a:t>19</a:t>
            </a:r>
            <a:r>
              <a:rPr lang="en-US" sz="2100" b="1" i="1" baseline="30000" dirty="0">
                <a:solidFill>
                  <a:srgbClr val="FFC000"/>
                </a:solidFill>
              </a:rPr>
              <a:t> </a:t>
            </a:r>
            <a:r>
              <a:rPr lang="en-US" sz="2100" i="1" dirty="0">
                <a:solidFill>
                  <a:srgbClr val="FFC000"/>
                </a:solidFill>
              </a:rPr>
              <a:t>“Come, follow me,” Jesus said, “and I will send you out to fish for people</a:t>
            </a:r>
            <a:r>
              <a:rPr lang="en-US" sz="2100" i="1" dirty="0" smtClean="0">
                <a:solidFill>
                  <a:srgbClr val="FFC000"/>
                </a:solidFill>
              </a:rPr>
              <a:t>. (NIV)</a:t>
            </a:r>
          </a:p>
          <a:p>
            <a:pPr marL="0" indent="0">
              <a:buNone/>
            </a:pPr>
            <a:endParaRPr lang="en-US" sz="21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100" b="1" dirty="0" smtClean="0"/>
              <a:t>Mark 3:13-14</a:t>
            </a:r>
          </a:p>
          <a:p>
            <a:pPr marL="0" indent="0">
              <a:buNone/>
            </a:pPr>
            <a:r>
              <a:rPr lang="en-US" sz="2100" b="1" i="1" baseline="30000" dirty="0">
                <a:solidFill>
                  <a:srgbClr val="FFC000"/>
                </a:solidFill>
              </a:rPr>
              <a:t>13 </a:t>
            </a:r>
            <a:r>
              <a:rPr lang="en-US" sz="2100" i="1" dirty="0">
                <a:solidFill>
                  <a:srgbClr val="FFC000"/>
                </a:solidFill>
              </a:rPr>
              <a:t>Jesus went up on a mountainside and called to him those he wanted, and they came to him. </a:t>
            </a:r>
            <a:r>
              <a:rPr lang="en-US" sz="2100" b="1" i="1" baseline="30000" dirty="0">
                <a:solidFill>
                  <a:srgbClr val="FFC000"/>
                </a:solidFill>
              </a:rPr>
              <a:t>14 </a:t>
            </a:r>
            <a:r>
              <a:rPr lang="en-US" sz="2100" i="1" dirty="0">
                <a:solidFill>
                  <a:srgbClr val="FFC000"/>
                </a:solidFill>
              </a:rPr>
              <a:t>He appointed </a:t>
            </a:r>
            <a:r>
              <a:rPr lang="en-US" sz="2100" i="1" dirty="0" smtClean="0">
                <a:solidFill>
                  <a:srgbClr val="FFC000"/>
                </a:solidFill>
              </a:rPr>
              <a:t>twelve</a:t>
            </a:r>
            <a:r>
              <a:rPr lang="en-US" sz="2100" i="1" dirty="0">
                <a:solidFill>
                  <a:srgbClr val="FFC000"/>
                </a:solidFill>
              </a:rPr>
              <a:t> that they might be with him and that he might send them out to preach </a:t>
            </a:r>
            <a:r>
              <a:rPr lang="en-US" sz="2100" b="1" i="1" baseline="30000" dirty="0">
                <a:solidFill>
                  <a:srgbClr val="FFC000"/>
                </a:solidFill>
              </a:rPr>
              <a:t>15 </a:t>
            </a:r>
            <a:r>
              <a:rPr lang="en-US" sz="2100" i="1" dirty="0">
                <a:solidFill>
                  <a:srgbClr val="FFC000"/>
                </a:solidFill>
              </a:rPr>
              <a:t>and to have authority to drive out demons</a:t>
            </a:r>
            <a:r>
              <a:rPr lang="en-US" sz="2100" i="1" dirty="0" smtClean="0">
                <a:solidFill>
                  <a:srgbClr val="FFC000"/>
                </a:solidFill>
              </a:rPr>
              <a:t>. (NIV)</a:t>
            </a:r>
          </a:p>
          <a:p>
            <a:pPr marL="0" indent="0">
              <a:buNone/>
            </a:pPr>
            <a:endParaRPr lang="en-US" sz="2100" b="1" baseline="30000" dirty="0"/>
          </a:p>
          <a:p>
            <a:pPr marL="0" indent="0">
              <a:buNone/>
            </a:pPr>
            <a:r>
              <a:rPr lang="en-US" sz="2100" b="1" dirty="0" smtClean="0"/>
              <a:t>John 15:16</a:t>
            </a:r>
            <a:endParaRPr lang="en-US" sz="2100" b="1" baseline="30000" dirty="0" smtClean="0"/>
          </a:p>
          <a:p>
            <a:pPr marL="0" indent="0">
              <a:buNone/>
            </a:pPr>
            <a:r>
              <a:rPr lang="en-US" sz="2100" b="1" i="1" baseline="30000" dirty="0" smtClean="0">
                <a:solidFill>
                  <a:srgbClr val="FFC000"/>
                </a:solidFill>
              </a:rPr>
              <a:t>16</a:t>
            </a:r>
            <a:r>
              <a:rPr lang="en-US" sz="2100" b="1" i="1" baseline="30000" dirty="0">
                <a:solidFill>
                  <a:srgbClr val="FFC000"/>
                </a:solidFill>
              </a:rPr>
              <a:t> </a:t>
            </a:r>
            <a:r>
              <a:rPr lang="en-US" sz="2100" i="1" dirty="0">
                <a:solidFill>
                  <a:srgbClr val="FFC000"/>
                </a:solidFill>
              </a:rPr>
              <a:t>You did not choose me, but I chose you and appointed you so that you might go and bear fruit—fruit that will last—and so that whatever you ask in my name the Father will give you</a:t>
            </a:r>
            <a:r>
              <a:rPr lang="en-US" sz="2100" i="1" dirty="0" smtClean="0">
                <a:solidFill>
                  <a:srgbClr val="FFC000"/>
                </a:solidFill>
              </a:rPr>
              <a:t>.(NIV) </a:t>
            </a:r>
            <a:endParaRPr lang="en-US" sz="21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7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Way of the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r>
              <a:rPr lang="en-US" sz="3000" dirty="0" smtClean="0">
                <a:solidFill>
                  <a:srgbClr val="FFC000"/>
                </a:solidFill>
              </a:rPr>
              <a:t>Witness</a:t>
            </a:r>
          </a:p>
          <a:p>
            <a:pPr lvl="1"/>
            <a:r>
              <a:rPr lang="en-US" sz="2600" dirty="0" smtClean="0"/>
              <a:t>Jesus made a call to the would-be disciples</a:t>
            </a:r>
          </a:p>
          <a:p>
            <a:pPr marL="274320" lvl="1" indent="0">
              <a:buNone/>
            </a:pPr>
            <a:endParaRPr lang="en-US" sz="2600" dirty="0"/>
          </a:p>
          <a:p>
            <a:r>
              <a:rPr lang="en-US" sz="3000" dirty="0" smtClean="0">
                <a:solidFill>
                  <a:srgbClr val="FFC000"/>
                </a:solidFill>
              </a:rPr>
              <a:t>Withness</a:t>
            </a:r>
          </a:p>
          <a:p>
            <a:pPr lvl="1"/>
            <a:r>
              <a:rPr lang="en-US" sz="2600" dirty="0" smtClean="0"/>
              <a:t>Jesus asked them to follow &amp; be with Him</a:t>
            </a:r>
          </a:p>
          <a:p>
            <a:pPr marL="274320" lvl="1" indent="0">
              <a:buNone/>
            </a:pPr>
            <a:endParaRPr lang="en-US" sz="2600" dirty="0"/>
          </a:p>
          <a:p>
            <a:r>
              <a:rPr lang="en-US" sz="3000" dirty="0" smtClean="0">
                <a:solidFill>
                  <a:srgbClr val="FFC000"/>
                </a:solidFill>
              </a:rPr>
              <a:t>Worthness</a:t>
            </a:r>
          </a:p>
          <a:p>
            <a:pPr lvl="1"/>
            <a:r>
              <a:rPr lang="en-US" sz="2600" dirty="0" smtClean="0"/>
              <a:t>Jesus required them to replicate(bear fruits)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98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Goal of Follow 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557" y="1935922"/>
            <a:ext cx="10351065" cy="4464878"/>
          </a:xfrm>
        </p:spPr>
        <p:txBody>
          <a:bodyPr>
            <a:normAutofit fontScale="92500" lnSpcReduction="20000"/>
          </a:bodyPr>
          <a:lstStyle/>
          <a:p>
            <a:r>
              <a:rPr lang="en-US" sz="2100" b="1" dirty="0" smtClean="0"/>
              <a:t>To Assure the Convert (of):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Their salvation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Victory over sin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Forgiveness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The Holy Spirit’s presence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God’s help</a:t>
            </a:r>
          </a:p>
          <a:p>
            <a:pPr marL="274320" lvl="1" indent="0" algn="ctr">
              <a:buNone/>
            </a:pPr>
            <a:r>
              <a:rPr lang="en-US" sz="1900" dirty="0" smtClean="0"/>
              <a:t>2 Timothy 1:12</a:t>
            </a:r>
          </a:p>
          <a:p>
            <a:r>
              <a:rPr lang="en-US" sz="2100" b="1" dirty="0" smtClean="0"/>
              <a:t>To Nurture the Convert (by):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Feeding them (Teaching, Bible Study, Sharing your Testimony, etc.)</a:t>
            </a:r>
          </a:p>
          <a:p>
            <a:pPr lvl="1"/>
            <a:r>
              <a:rPr lang="en-US" sz="1900" dirty="0" smtClean="0">
                <a:solidFill>
                  <a:srgbClr val="FFC000"/>
                </a:solidFill>
              </a:rPr>
              <a:t>Teaching them to feed themselves (CBR, QT, SM, Christian Literature/Media</a:t>
            </a:r>
          </a:p>
          <a:p>
            <a:pPr lvl="1"/>
            <a:endParaRPr lang="en-US" sz="1900" dirty="0"/>
          </a:p>
          <a:p>
            <a:pPr marL="274320" lvl="1" indent="0" algn="ctr">
              <a:buNone/>
            </a:pPr>
            <a:r>
              <a:rPr lang="en-US" sz="1900" dirty="0" smtClean="0"/>
              <a:t>1 Peter 2:2-3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4297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The Goal of Follow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557" y="1935922"/>
            <a:ext cx="10351065" cy="4541078"/>
          </a:xfrm>
        </p:spPr>
        <p:txBody>
          <a:bodyPr anchor="ctr">
            <a:normAutofit fontScale="55000" lnSpcReduction="20000"/>
          </a:bodyPr>
          <a:lstStyle/>
          <a:p>
            <a:endParaRPr lang="en-US" b="1" dirty="0" smtClean="0"/>
          </a:p>
          <a:p>
            <a:r>
              <a:rPr lang="en-US" sz="3400" b="1" dirty="0" smtClean="0"/>
              <a:t>To Establish the Disciple (thro):</a:t>
            </a:r>
          </a:p>
          <a:p>
            <a:pPr lvl="2"/>
            <a:r>
              <a:rPr lang="en-US" sz="3400" dirty="0" smtClean="0">
                <a:solidFill>
                  <a:srgbClr val="FFC000"/>
                </a:solidFill>
              </a:rPr>
              <a:t>Laying Foundations</a:t>
            </a:r>
          </a:p>
          <a:p>
            <a:pPr lvl="3"/>
            <a:r>
              <a:rPr lang="en-US" sz="3400" i="1" dirty="0" smtClean="0"/>
              <a:t>The Wheel Illustration. </a:t>
            </a:r>
          </a:p>
          <a:p>
            <a:pPr marL="822960" lvl="3" indent="0">
              <a:buNone/>
            </a:pPr>
            <a:endParaRPr lang="en-US" sz="3400" i="1" dirty="0" smtClean="0"/>
          </a:p>
          <a:p>
            <a:pPr lvl="2"/>
            <a:r>
              <a:rPr lang="en-US" sz="3400" dirty="0" smtClean="0">
                <a:solidFill>
                  <a:srgbClr val="FFC000"/>
                </a:solidFill>
              </a:rPr>
              <a:t>Building Up</a:t>
            </a:r>
          </a:p>
          <a:p>
            <a:pPr lvl="3"/>
            <a:r>
              <a:rPr lang="en-US" sz="2900" i="1" dirty="0" smtClean="0"/>
              <a:t>Building Worldview</a:t>
            </a:r>
          </a:p>
          <a:p>
            <a:pPr lvl="3"/>
            <a:r>
              <a:rPr lang="en-US" sz="2900" i="1" dirty="0"/>
              <a:t>Building Convictions </a:t>
            </a:r>
          </a:p>
          <a:p>
            <a:pPr lvl="3"/>
            <a:r>
              <a:rPr lang="en-US" sz="2900" i="1" dirty="0"/>
              <a:t>Building </a:t>
            </a:r>
            <a:r>
              <a:rPr lang="en-US" sz="2900" i="1" dirty="0" smtClean="0"/>
              <a:t>Perspectives</a:t>
            </a:r>
          </a:p>
          <a:p>
            <a:pPr lvl="3"/>
            <a:r>
              <a:rPr lang="en-US" sz="2900" i="1" dirty="0" smtClean="0"/>
              <a:t>Building Character</a:t>
            </a:r>
            <a:endParaRPr lang="en-US" sz="3400" dirty="0" smtClean="0"/>
          </a:p>
          <a:p>
            <a:pPr marL="0" indent="0">
              <a:buNone/>
            </a:pPr>
            <a:endParaRPr lang="en-US" sz="3800" dirty="0" smtClean="0"/>
          </a:p>
          <a:p>
            <a:pPr marL="0" indent="0" algn="ctr">
              <a:buNone/>
            </a:pPr>
            <a:r>
              <a:rPr lang="en-US" sz="3400" dirty="0" smtClean="0"/>
              <a:t>Colossians 2:7; Rom 12:2</a:t>
            </a:r>
          </a:p>
          <a:p>
            <a:pPr lvl="2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547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559377"/>
            <a:ext cx="5867400" cy="5907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3012" y="716893"/>
            <a:ext cx="5562600" cy="590931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To become obedient Christians thro: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/>
              <a:t>Knowing &amp; having Christ as their Lord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FFC000"/>
                </a:solidFill>
              </a:rPr>
              <a:t>Accepting the Authority of Scripture </a:t>
            </a:r>
            <a:r>
              <a:rPr lang="en-US" sz="2400" dirty="0">
                <a:solidFill>
                  <a:srgbClr val="FFC000"/>
                </a:solidFill>
              </a:rPr>
              <a:t>and submitting to </a:t>
            </a:r>
            <a:r>
              <a:rPr lang="en-US" sz="2400" dirty="0" smtClean="0">
                <a:solidFill>
                  <a:srgbClr val="FFC000"/>
                </a:solidFill>
              </a:rPr>
              <a:t>it as guide for life &amp; faith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/>
              <a:t>Expressing faith in &amp; dependence on God thro regular prayer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FFC000"/>
                </a:solidFill>
              </a:rPr>
              <a:t>Plugging in actively to the Body of Christ thro regular fellowship with believers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/>
              <a:t>Catching and pursuing God’s passion for the lost thro regular witnessing</a:t>
            </a:r>
          </a:p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4612" y="4505"/>
            <a:ext cx="11811000" cy="52322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b="1" dirty="0" smtClean="0"/>
              <a:t>Laying Foundations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8622" y="6441537"/>
            <a:ext cx="4114800" cy="36933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pPr marL="0" lvl="3"/>
            <a:r>
              <a:rPr lang="en-US" i="1" dirty="0" smtClean="0"/>
              <a:t>(The Wheel Illustration-Navigators)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971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304800"/>
            <a:ext cx="5933209" cy="624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74821" y="6183868"/>
            <a:ext cx="3352800" cy="36933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i="1" dirty="0"/>
              <a:t>Lloyd Kwast’s </a:t>
            </a:r>
            <a:r>
              <a:rPr lang="en-US" i="1" dirty="0" smtClean="0"/>
              <a:t>Model of</a:t>
            </a:r>
            <a:r>
              <a:rPr lang="en-US" dirty="0" smtClean="0"/>
              <a:t> </a:t>
            </a:r>
            <a:r>
              <a:rPr lang="en-US" i="1" dirty="0" smtClean="0"/>
              <a:t>Culture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27012" y="220437"/>
            <a:ext cx="5715000" cy="641714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Building Up</a:t>
            </a:r>
          </a:p>
          <a:p>
            <a:endParaRPr lang="en-US" sz="2400" dirty="0"/>
          </a:p>
          <a:p>
            <a:r>
              <a:rPr lang="en-US" sz="2300" dirty="0" smtClean="0"/>
              <a:t>Follow-up seeks to change not just the external behavior/appearance of a convert but to change them inward out starting at the level of the Worldview. </a:t>
            </a:r>
          </a:p>
          <a:p>
            <a:endParaRPr lang="en-US" sz="2300" dirty="0"/>
          </a:p>
          <a:p>
            <a:r>
              <a:rPr lang="en-US" sz="2300" dirty="0" smtClean="0">
                <a:solidFill>
                  <a:srgbClr val="FFC000"/>
                </a:solidFill>
              </a:rPr>
              <a:t>In this, one seeks to figure out their answers to life’s basic questions while clarifying the Christian position on those questions. </a:t>
            </a:r>
          </a:p>
          <a:p>
            <a:endParaRPr lang="en-US" sz="2300" dirty="0"/>
          </a:p>
          <a:p>
            <a:r>
              <a:rPr lang="en-US" sz="2300" dirty="0" smtClean="0"/>
              <a:t>The aim is to develop the Christian position as convictions </a:t>
            </a:r>
            <a:r>
              <a:rPr lang="en-US" sz="2300" dirty="0"/>
              <a:t>in the convert </a:t>
            </a:r>
            <a:r>
              <a:rPr lang="en-US" sz="2300" dirty="0" smtClean="0"/>
              <a:t>at the worldview level in order to guide their beliefs, perspectives, values, behavior &amp; in turn character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10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427FAC-CD3A-494C-985C-09E26C5EA507}">
  <ds:schemaRefs>
    <ds:schemaRef ds:uri="http://purl.org/dc/terms/"/>
    <ds:schemaRef ds:uri="http://purl.org/dc/elements/1.1/"/>
    <ds:schemaRef ds:uri="40262f94-9f35-4ac3-9a90-690165a166b7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5ED73A5-C2D2-4D49-BB89-167E8E32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1D6E40-F509-498A-BF02-00C895783B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415</TotalTime>
  <Words>567</Words>
  <Application>Microsoft Office PowerPoint</Application>
  <PresentationFormat>Custom</PresentationFormat>
  <Paragraphs>119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Palatino Linotype</vt:lpstr>
      <vt:lpstr>Rockwell</vt:lpstr>
      <vt:lpstr>Wingdings</vt:lpstr>
      <vt:lpstr>Damask</vt:lpstr>
      <vt:lpstr>FOLLOW-UP</vt:lpstr>
      <vt:lpstr>What is Follow-up?</vt:lpstr>
      <vt:lpstr>Today’s Challenges</vt:lpstr>
      <vt:lpstr>The Way of the Master</vt:lpstr>
      <vt:lpstr>The Way of the Master</vt:lpstr>
      <vt:lpstr>The Goal of Follow Up</vt:lpstr>
      <vt:lpstr>The Goal of Follow Up</vt:lpstr>
      <vt:lpstr>PowerPoint Presentation</vt:lpstr>
      <vt:lpstr>PowerPoint Presentation</vt:lpstr>
      <vt:lpstr>The Goal of Follow-Up</vt:lpstr>
      <vt:lpstr>Sample Materials for Follow-Up</vt:lpstr>
      <vt:lpstr>ExerciseS</vt:lpstr>
      <vt:lpstr>exercises</vt:lpstr>
      <vt:lpstr>exercises</vt:lpstr>
      <vt:lpstr>exercises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FOLLOW-UP</dc:title>
  <dc:creator>Dennis Gitari</dc:creator>
  <cp:lastModifiedBy>Dennis Gitari</cp:lastModifiedBy>
  <cp:revision>60</cp:revision>
  <dcterms:created xsi:type="dcterms:W3CDTF">2021-04-16T08:03:12Z</dcterms:created>
  <dcterms:modified xsi:type="dcterms:W3CDTF">2021-04-18T13:24:50Z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