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0"/>
  </p:notesMasterIdLst>
  <p:handoutMasterIdLst>
    <p:handoutMasterId r:id="rId31"/>
  </p:handoutMasterIdLst>
  <p:sldIdLst>
    <p:sldId id="256" r:id="rId2"/>
    <p:sldId id="294" r:id="rId3"/>
    <p:sldId id="284" r:id="rId4"/>
    <p:sldId id="292" r:id="rId5"/>
    <p:sldId id="293" r:id="rId6"/>
    <p:sldId id="260" r:id="rId7"/>
    <p:sldId id="289" r:id="rId8"/>
    <p:sldId id="295" r:id="rId9"/>
    <p:sldId id="296" r:id="rId10"/>
    <p:sldId id="306" r:id="rId11"/>
    <p:sldId id="310" r:id="rId12"/>
    <p:sldId id="297" r:id="rId13"/>
    <p:sldId id="309" r:id="rId14"/>
    <p:sldId id="298" r:id="rId15"/>
    <p:sldId id="299" r:id="rId16"/>
    <p:sldId id="300" r:id="rId17"/>
    <p:sldId id="302" r:id="rId18"/>
    <p:sldId id="303" r:id="rId19"/>
    <p:sldId id="301" r:id="rId20"/>
    <p:sldId id="308" r:id="rId21"/>
    <p:sldId id="304" r:id="rId22"/>
    <p:sldId id="290" r:id="rId23"/>
    <p:sldId id="311" r:id="rId24"/>
    <p:sldId id="287" r:id="rId25"/>
    <p:sldId id="305" r:id="rId26"/>
    <p:sldId id="307" r:id="rId27"/>
    <p:sldId id="283" r:id="rId28"/>
    <p:sldId id="26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66FFFF"/>
    <a:srgbClr val="FF99CC"/>
    <a:srgbClr val="CC6600"/>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258" autoAdjust="0"/>
    <p:restoredTop sz="94840" autoAdjust="0"/>
  </p:normalViewPr>
  <p:slideViewPr>
    <p:cSldViewPr>
      <p:cViewPr>
        <p:scale>
          <a:sx n="64" d="100"/>
          <a:sy n="64" d="100"/>
        </p:scale>
        <p:origin x="748" y="56"/>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2668"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9BF026-43F4-46D6-96DB-C117967AA680}" type="doc">
      <dgm:prSet loTypeId="urn:microsoft.com/office/officeart/2008/layout/HorizontalMultiLevelHierarchy" loCatId="hierarchy" qsTypeId="urn:microsoft.com/office/officeart/2005/8/quickstyle/3d3" qsCatId="3D" csTypeId="urn:microsoft.com/office/officeart/2005/8/colors/accent1_2" csCatId="accent1" phldr="1"/>
      <dgm:spPr/>
      <dgm:t>
        <a:bodyPr/>
        <a:lstStyle/>
        <a:p>
          <a:endParaRPr lang="en-NG"/>
        </a:p>
      </dgm:t>
    </dgm:pt>
    <dgm:pt modelId="{2A2ECA77-A8E4-4E8B-88B1-A301FAE0D61D}">
      <dgm:prSet phldrT="[Text]" custT="1">
        <dgm:style>
          <a:lnRef idx="3">
            <a:schemeClr val="lt1"/>
          </a:lnRef>
          <a:fillRef idx="1">
            <a:schemeClr val="accent5"/>
          </a:fillRef>
          <a:effectRef idx="1">
            <a:schemeClr val="accent5"/>
          </a:effectRef>
          <a:fontRef idx="minor">
            <a:schemeClr val="lt1"/>
          </a:fontRef>
        </dgm:style>
      </dgm:prSet>
      <dgm:spPr/>
      <dgm:t>
        <a:bodyPr>
          <a:sp3d extrusionH="57150">
            <a:bevelT h="25400" prst="softRound"/>
          </a:sp3d>
        </a:bodyPr>
        <a:lstStyle/>
        <a:p>
          <a:r>
            <a:rPr lang="en-GB" sz="2000" b="1" dirty="0">
              <a:ln>
                <a:noFill/>
              </a:ln>
              <a:solidFill>
                <a:sysClr val="windowText" lastClr="000000"/>
              </a:solidFill>
              <a:latin typeface="Gill Sans MT" panose="020B0502020104020203" pitchFamily="34" charset="0"/>
            </a:rPr>
            <a:t>Consolidate Budget/Report</a:t>
          </a:r>
        </a:p>
        <a:p>
          <a:r>
            <a:rPr lang="en-GB" sz="2000" b="1" dirty="0">
              <a:ln>
                <a:noFill/>
              </a:ln>
              <a:solidFill>
                <a:sysClr val="windowText" lastClr="000000"/>
              </a:solidFill>
              <a:latin typeface="Gill Sans MT" panose="020B0502020104020203" pitchFamily="34" charset="0"/>
            </a:rPr>
            <a:t>Both Summary and detailed (use annexes)</a:t>
          </a:r>
          <a:endParaRPr lang="en-NG" sz="2000" b="1" dirty="0">
            <a:ln>
              <a:noFill/>
            </a:ln>
            <a:solidFill>
              <a:sysClr val="windowText" lastClr="000000"/>
            </a:solidFill>
            <a:latin typeface="Gill Sans MT" panose="020B0502020104020203" pitchFamily="34" charset="0"/>
          </a:endParaRPr>
        </a:p>
      </dgm:t>
    </dgm:pt>
    <dgm:pt modelId="{45F7DFD1-CE6E-4AF1-9795-D9C6B1E6E997}" type="parTrans" cxnId="{CB3D5D3E-4481-4A60-B222-64436401D5F2}">
      <dgm:prSet/>
      <dgm:spPr/>
      <dgm:t>
        <a:bodyPr/>
        <a:lstStyle/>
        <a:p>
          <a:endParaRPr lang="en-NG" sz="1800" b="1">
            <a:ln>
              <a:noFill/>
            </a:ln>
            <a:solidFill>
              <a:sysClr val="windowText" lastClr="000000"/>
            </a:solidFill>
            <a:latin typeface="Gill Sans MT" panose="020B0502020104020203" pitchFamily="34" charset="0"/>
          </a:endParaRPr>
        </a:p>
      </dgm:t>
    </dgm:pt>
    <dgm:pt modelId="{60624DA4-9D08-419C-93B8-7CCE4193164F}" type="sibTrans" cxnId="{CB3D5D3E-4481-4A60-B222-64436401D5F2}">
      <dgm:prSet/>
      <dgm:spPr/>
      <dgm:t>
        <a:bodyPr/>
        <a:lstStyle/>
        <a:p>
          <a:endParaRPr lang="en-NG" sz="1800" b="1">
            <a:ln>
              <a:noFill/>
            </a:ln>
            <a:solidFill>
              <a:sysClr val="windowText" lastClr="000000"/>
            </a:solidFill>
            <a:latin typeface="Gill Sans MT" panose="020B0502020104020203" pitchFamily="34" charset="0"/>
          </a:endParaRPr>
        </a:p>
      </dgm:t>
    </dgm:pt>
    <dgm:pt modelId="{C7DA7639-3D9C-4BE3-9B55-05CC4CCA3B7D}">
      <dgm:prSet phldrT="[Text]" custT="1">
        <dgm:style>
          <a:lnRef idx="3">
            <a:schemeClr val="lt1"/>
          </a:lnRef>
          <a:fillRef idx="1">
            <a:schemeClr val="accent6"/>
          </a:fillRef>
          <a:effectRef idx="1">
            <a:schemeClr val="accent6"/>
          </a:effectRef>
          <a:fontRef idx="minor">
            <a:schemeClr val="lt1"/>
          </a:fontRef>
        </dgm:style>
      </dgm:prSet>
      <dgm:spPr/>
      <dgm:t>
        <a:bodyPr>
          <a:sp3d extrusionH="57150">
            <a:bevelT h="25400" prst="softRound"/>
          </a:sp3d>
        </a:bodyPr>
        <a:lstStyle/>
        <a:p>
          <a:r>
            <a:rPr lang="en-GB" sz="1800" b="1" dirty="0">
              <a:ln>
                <a:noFill/>
              </a:ln>
              <a:solidFill>
                <a:sysClr val="windowText" lastClr="000000"/>
              </a:solidFill>
              <a:latin typeface="Gill Sans MT" panose="020B0502020104020203" pitchFamily="34" charset="0"/>
            </a:rPr>
            <a:t>Form Level</a:t>
          </a:r>
          <a:endParaRPr lang="en-NG" sz="1800" b="1" dirty="0">
            <a:ln>
              <a:noFill/>
            </a:ln>
            <a:solidFill>
              <a:sysClr val="windowText" lastClr="000000"/>
            </a:solidFill>
            <a:latin typeface="Gill Sans MT" panose="020B0502020104020203" pitchFamily="34" charset="0"/>
          </a:endParaRPr>
        </a:p>
      </dgm:t>
    </dgm:pt>
    <dgm:pt modelId="{CE4FD63C-A811-4CA3-8F33-2DA790079E50}" type="parTrans" cxnId="{01F1683F-D018-46E4-97E0-E29405500EE3}">
      <dgm:prSet>
        <dgm:style>
          <a:lnRef idx="3">
            <a:schemeClr val="accent5"/>
          </a:lnRef>
          <a:fillRef idx="0">
            <a:schemeClr val="accent5"/>
          </a:fillRef>
          <a:effectRef idx="2">
            <a:schemeClr val="accent5"/>
          </a:effectRef>
          <a:fontRef idx="minor">
            <a:schemeClr val="tx1"/>
          </a:fontRef>
        </dgm:style>
      </dgm:prSet>
      <dgm:spPr>
        <a:solidFill>
          <a:schemeClr val="bg1"/>
        </a:solidFill>
        <a:ln>
          <a:headEnd type="arrow" w="med" len="med"/>
          <a:tailEnd type="arrow" w="med" len="med"/>
        </a:ln>
        <a:scene3d>
          <a:camera prst="orthographicFront">
            <a:rot lat="0" lon="0" rev="0"/>
          </a:camera>
          <a:lightRig rig="contrasting" dir="t">
            <a:rot lat="0" lon="0" rev="1200000"/>
          </a:lightRig>
        </a:scene3d>
        <a:sp3d z="-110000" contourW="9525" prstMaterial="matte">
          <a:bevelT/>
          <a:contourClr>
            <a:schemeClr val="accent5">
              <a:shade val="70000"/>
              <a:satMod val="105000"/>
            </a:schemeClr>
          </a:contourClr>
        </a:sp3d>
      </dgm:spPr>
      <dgm:t>
        <a:bodyPr/>
        <a:lstStyle/>
        <a:p>
          <a:endParaRPr lang="en-NG" sz="1800" b="1">
            <a:ln>
              <a:noFill/>
            </a:ln>
            <a:solidFill>
              <a:sysClr val="windowText" lastClr="000000"/>
            </a:solidFill>
            <a:latin typeface="Gill Sans MT" panose="020B0502020104020203" pitchFamily="34" charset="0"/>
          </a:endParaRPr>
        </a:p>
      </dgm:t>
    </dgm:pt>
    <dgm:pt modelId="{8F0402C7-94A8-4B45-A057-FD8179CDB178}" type="sibTrans" cxnId="{01F1683F-D018-46E4-97E0-E29405500EE3}">
      <dgm:prSet/>
      <dgm:spPr/>
      <dgm:t>
        <a:bodyPr/>
        <a:lstStyle/>
        <a:p>
          <a:endParaRPr lang="en-NG" sz="1800" b="1">
            <a:ln>
              <a:noFill/>
            </a:ln>
            <a:solidFill>
              <a:sysClr val="windowText" lastClr="000000"/>
            </a:solidFill>
            <a:latin typeface="Gill Sans MT" panose="020B0502020104020203" pitchFamily="34" charset="0"/>
          </a:endParaRPr>
        </a:p>
      </dgm:t>
    </dgm:pt>
    <dgm:pt modelId="{104BD036-ADAD-441A-B3F5-BF0B2D6E4085}">
      <dgm:prSet phldrT="[Text]" custT="1">
        <dgm:style>
          <a:lnRef idx="3">
            <a:schemeClr val="lt1"/>
          </a:lnRef>
          <a:fillRef idx="1">
            <a:schemeClr val="accent5"/>
          </a:fillRef>
          <a:effectRef idx="1">
            <a:schemeClr val="accent5"/>
          </a:effectRef>
          <a:fontRef idx="minor">
            <a:schemeClr val="lt1"/>
          </a:fontRef>
        </dgm:style>
      </dgm:prSet>
      <dgm:spPr>
        <a:solidFill>
          <a:srgbClr val="FFFF00"/>
        </a:solidFill>
      </dgm:spPr>
      <dgm:t>
        <a:bodyPr>
          <a:sp3d extrusionH="57150">
            <a:bevelT h="25400" prst="softRound"/>
          </a:sp3d>
        </a:bodyPr>
        <a:lstStyle/>
        <a:p>
          <a:pPr algn="ctr">
            <a:buFont typeface="Arial" panose="020B0604020202020204" pitchFamily="34" charset="0"/>
            <a:buChar char="•"/>
          </a:pPr>
          <a:r>
            <a:rPr lang="en-GB" sz="1800" b="1" dirty="0">
              <a:ln>
                <a:noFill/>
              </a:ln>
              <a:solidFill>
                <a:sysClr val="windowText" lastClr="000000"/>
              </a:solidFill>
              <a:latin typeface="Gill Sans MT" panose="020B0502020104020203" pitchFamily="34" charset="0"/>
            </a:rPr>
            <a:t>Ministry Based e.g. </a:t>
          </a:r>
        </a:p>
        <a:p>
          <a:pPr algn="ctr">
            <a:buFont typeface="Arial" panose="020B0604020202020204" pitchFamily="34" charset="0"/>
            <a:buChar char="•"/>
          </a:pPr>
          <a:r>
            <a:rPr lang="en-GB" sz="1800" b="1" dirty="0">
              <a:ln>
                <a:noFill/>
              </a:ln>
              <a:solidFill>
                <a:sysClr val="windowText" lastClr="000000"/>
              </a:solidFill>
              <a:latin typeface="Gill Sans MT" panose="020B0502020104020203" pitchFamily="34" charset="0"/>
            </a:rPr>
            <a:t>Discipleship, </a:t>
          </a:r>
        </a:p>
        <a:p>
          <a:pPr algn="ctr">
            <a:buFont typeface="Arial" panose="020B0604020202020204" pitchFamily="34" charset="0"/>
            <a:buChar char="•"/>
          </a:pPr>
          <a:r>
            <a:rPr lang="en-GB" sz="1800" b="1" dirty="0">
              <a:ln>
                <a:noFill/>
              </a:ln>
              <a:solidFill>
                <a:sysClr val="windowText" lastClr="000000"/>
              </a:solidFill>
              <a:latin typeface="Gill Sans MT" panose="020B0502020104020203" pitchFamily="34" charset="0"/>
            </a:rPr>
            <a:t>Evangelism</a:t>
          </a:r>
        </a:p>
        <a:p>
          <a:pPr algn="ctr">
            <a:buFont typeface="Arial" panose="020B0604020202020204" pitchFamily="34" charset="0"/>
            <a:buChar char="•"/>
          </a:pPr>
          <a:r>
            <a:rPr lang="en-GB" sz="1800" b="1" dirty="0">
              <a:ln>
                <a:noFill/>
              </a:ln>
              <a:solidFill>
                <a:sysClr val="windowText" lastClr="000000"/>
              </a:solidFill>
              <a:latin typeface="Gill Sans MT" panose="020B0502020104020203" pitchFamily="34" charset="0"/>
            </a:rPr>
            <a:t>Leaders development</a:t>
          </a:r>
          <a:endParaRPr lang="en-NG" sz="1800" b="1" dirty="0">
            <a:ln>
              <a:noFill/>
            </a:ln>
            <a:solidFill>
              <a:sysClr val="windowText" lastClr="000000"/>
            </a:solidFill>
            <a:latin typeface="Gill Sans MT" panose="020B0502020104020203" pitchFamily="34" charset="0"/>
          </a:endParaRPr>
        </a:p>
      </dgm:t>
    </dgm:pt>
    <dgm:pt modelId="{A9E55292-7E24-4EA5-BF02-A5518DA57E53}" type="parTrans" cxnId="{5FE128C4-55EF-4FF0-94F2-A1C3AB1FB00F}">
      <dgm:prSet>
        <dgm:style>
          <a:lnRef idx="3">
            <a:schemeClr val="accent5"/>
          </a:lnRef>
          <a:fillRef idx="0">
            <a:schemeClr val="accent5"/>
          </a:fillRef>
          <a:effectRef idx="2">
            <a:schemeClr val="accent5"/>
          </a:effectRef>
          <a:fontRef idx="minor">
            <a:schemeClr val="tx1"/>
          </a:fontRef>
        </dgm:style>
      </dgm:prSet>
      <dgm:spPr>
        <a:ln>
          <a:headEnd type="arrow" w="med" len="med"/>
          <a:tailEnd type="arrow" w="med" len="med"/>
        </a:ln>
      </dgm:spPr>
      <dgm:t>
        <a:bodyPr/>
        <a:lstStyle/>
        <a:p>
          <a:endParaRPr lang="en-NG" sz="1800" b="1">
            <a:ln>
              <a:noFill/>
            </a:ln>
            <a:solidFill>
              <a:sysClr val="windowText" lastClr="000000"/>
            </a:solidFill>
            <a:latin typeface="Gill Sans MT" panose="020B0502020104020203" pitchFamily="34" charset="0"/>
          </a:endParaRPr>
        </a:p>
      </dgm:t>
    </dgm:pt>
    <dgm:pt modelId="{6ECADB62-E331-40E2-B990-7CF35453DB57}" type="sibTrans" cxnId="{5FE128C4-55EF-4FF0-94F2-A1C3AB1FB00F}">
      <dgm:prSet/>
      <dgm:spPr/>
      <dgm:t>
        <a:bodyPr/>
        <a:lstStyle/>
        <a:p>
          <a:endParaRPr lang="en-NG" sz="1800" b="1">
            <a:ln>
              <a:noFill/>
            </a:ln>
            <a:solidFill>
              <a:sysClr val="windowText" lastClr="000000"/>
            </a:solidFill>
            <a:latin typeface="Gill Sans MT" panose="020B0502020104020203" pitchFamily="34" charset="0"/>
          </a:endParaRPr>
        </a:p>
      </dgm:t>
    </dgm:pt>
    <dgm:pt modelId="{FCECF477-F99B-4D57-84BF-845177D2C7BA}">
      <dgm:prSet phldrT="[Text]" custT="1">
        <dgm:style>
          <a:lnRef idx="3">
            <a:schemeClr val="lt1"/>
          </a:lnRef>
          <a:fillRef idx="1">
            <a:schemeClr val="accent3"/>
          </a:fillRef>
          <a:effectRef idx="1">
            <a:schemeClr val="accent3"/>
          </a:effectRef>
          <a:fontRef idx="minor">
            <a:schemeClr val="lt1"/>
          </a:fontRef>
        </dgm:style>
      </dgm:prSet>
      <dgm:spPr/>
      <dgm:t>
        <a:bodyPr>
          <a:sp3d extrusionH="57150">
            <a:bevelT h="25400" prst="softRound"/>
          </a:sp3d>
        </a:bodyPr>
        <a:lstStyle/>
        <a:p>
          <a:r>
            <a:rPr lang="en-GB" sz="1800" b="1" dirty="0">
              <a:ln>
                <a:noFill/>
              </a:ln>
              <a:solidFill>
                <a:sysClr val="windowText" lastClr="000000"/>
              </a:solidFill>
              <a:latin typeface="Gill Sans MT" panose="020B0502020104020203" pitchFamily="34" charset="0"/>
            </a:rPr>
            <a:t>Administrative budget</a:t>
          </a:r>
          <a:endParaRPr lang="en-NG" sz="1800" b="1" dirty="0">
            <a:ln>
              <a:noFill/>
            </a:ln>
            <a:solidFill>
              <a:sysClr val="windowText" lastClr="000000"/>
            </a:solidFill>
            <a:latin typeface="Gill Sans MT" panose="020B0502020104020203" pitchFamily="34" charset="0"/>
          </a:endParaRPr>
        </a:p>
      </dgm:t>
    </dgm:pt>
    <dgm:pt modelId="{1BBBB062-3B1E-4314-B7CB-FCB07A6562CD}" type="parTrans" cxnId="{047E6E78-6855-47EE-BE00-2776AE9D5A28}">
      <dgm:prSet>
        <dgm:style>
          <a:lnRef idx="3">
            <a:schemeClr val="accent5"/>
          </a:lnRef>
          <a:fillRef idx="0">
            <a:schemeClr val="accent5"/>
          </a:fillRef>
          <a:effectRef idx="2">
            <a:schemeClr val="accent5"/>
          </a:effectRef>
          <a:fontRef idx="minor">
            <a:schemeClr val="tx1"/>
          </a:fontRef>
        </dgm:style>
      </dgm:prSet>
      <dgm:spPr>
        <a:ln>
          <a:headEnd type="arrow" w="med" len="med"/>
          <a:tailEnd type="arrow" w="med" len="med"/>
        </a:ln>
      </dgm:spPr>
      <dgm:t>
        <a:bodyPr/>
        <a:lstStyle/>
        <a:p>
          <a:endParaRPr lang="en-NG" sz="1800" b="1">
            <a:ln>
              <a:noFill/>
            </a:ln>
            <a:solidFill>
              <a:sysClr val="windowText" lastClr="000000"/>
            </a:solidFill>
            <a:latin typeface="Gill Sans MT" panose="020B0502020104020203" pitchFamily="34" charset="0"/>
          </a:endParaRPr>
        </a:p>
      </dgm:t>
    </dgm:pt>
    <dgm:pt modelId="{B645DEED-42F9-43E6-AA7E-8FF9C432038B}" type="sibTrans" cxnId="{047E6E78-6855-47EE-BE00-2776AE9D5A28}">
      <dgm:prSet/>
      <dgm:spPr/>
      <dgm:t>
        <a:bodyPr/>
        <a:lstStyle/>
        <a:p>
          <a:endParaRPr lang="en-NG" sz="1800" b="1">
            <a:ln>
              <a:noFill/>
            </a:ln>
            <a:solidFill>
              <a:sysClr val="windowText" lastClr="000000"/>
            </a:solidFill>
            <a:latin typeface="Gill Sans MT" panose="020B0502020104020203" pitchFamily="34" charset="0"/>
          </a:endParaRPr>
        </a:p>
      </dgm:t>
    </dgm:pt>
    <dgm:pt modelId="{0227739D-18A8-49F1-B634-D40347205DC1}">
      <dgm:prSet phldrT="[Text]" custT="1">
        <dgm:style>
          <a:lnRef idx="3">
            <a:schemeClr val="lt1"/>
          </a:lnRef>
          <a:fillRef idx="1">
            <a:schemeClr val="accent1"/>
          </a:fillRef>
          <a:effectRef idx="1">
            <a:schemeClr val="accent1"/>
          </a:effectRef>
          <a:fontRef idx="minor">
            <a:schemeClr val="lt1"/>
          </a:fontRef>
        </dgm:style>
      </dgm:prSet>
      <dgm:spPr/>
      <dgm:t>
        <a:bodyPr>
          <a:sp3d extrusionH="57150">
            <a:bevelT h="25400" prst="softRound"/>
          </a:sp3d>
        </a:bodyPr>
        <a:lstStyle/>
        <a:p>
          <a:pPr>
            <a:lnSpc>
              <a:spcPct val="150000"/>
            </a:lnSpc>
          </a:pPr>
          <a:r>
            <a:rPr lang="en-GB" sz="1800" b="1" dirty="0">
              <a:ln>
                <a:noFill/>
              </a:ln>
              <a:solidFill>
                <a:sysClr val="windowText" lastClr="000000"/>
              </a:solidFill>
              <a:latin typeface="Gill Sans MT" panose="020B0502020104020203" pitchFamily="34" charset="0"/>
            </a:rPr>
            <a:t>Chapter level – Sub County</a:t>
          </a:r>
          <a:endParaRPr lang="en-NG" sz="1800" b="1" dirty="0">
            <a:ln>
              <a:noFill/>
            </a:ln>
            <a:solidFill>
              <a:sysClr val="windowText" lastClr="000000"/>
            </a:solidFill>
            <a:latin typeface="Gill Sans MT" panose="020B0502020104020203" pitchFamily="34" charset="0"/>
          </a:endParaRPr>
        </a:p>
      </dgm:t>
    </dgm:pt>
    <dgm:pt modelId="{55EDAC56-96B3-4406-9630-334E453B3FDB}" type="parTrans" cxnId="{A7F78D05-AEDA-4769-BD42-A6FE4C6F9C82}">
      <dgm:prSet>
        <dgm:style>
          <a:lnRef idx="3">
            <a:schemeClr val="accent5"/>
          </a:lnRef>
          <a:fillRef idx="0">
            <a:schemeClr val="accent5"/>
          </a:fillRef>
          <a:effectRef idx="2">
            <a:schemeClr val="accent5"/>
          </a:effectRef>
          <a:fontRef idx="minor">
            <a:schemeClr val="tx1"/>
          </a:fontRef>
        </dgm:style>
      </dgm:prSet>
      <dgm:spPr>
        <a:ln>
          <a:headEnd type="arrow" w="med" len="med"/>
          <a:tailEnd type="arrow" w="med" len="med"/>
        </a:ln>
      </dgm:spPr>
      <dgm:t>
        <a:bodyPr/>
        <a:lstStyle/>
        <a:p>
          <a:endParaRPr lang="en-NG" sz="1800" b="1">
            <a:ln>
              <a:noFill/>
            </a:ln>
            <a:solidFill>
              <a:sysClr val="windowText" lastClr="000000"/>
            </a:solidFill>
            <a:latin typeface="Gill Sans MT" panose="020B0502020104020203" pitchFamily="34" charset="0"/>
          </a:endParaRPr>
        </a:p>
      </dgm:t>
    </dgm:pt>
    <dgm:pt modelId="{EB0450C3-5B9A-422B-9850-AB621C8B8CDD}" type="sibTrans" cxnId="{A7F78D05-AEDA-4769-BD42-A6FE4C6F9C82}">
      <dgm:prSet/>
      <dgm:spPr/>
      <dgm:t>
        <a:bodyPr/>
        <a:lstStyle/>
        <a:p>
          <a:endParaRPr lang="en-NG" sz="1800" b="1">
            <a:ln>
              <a:noFill/>
            </a:ln>
            <a:solidFill>
              <a:sysClr val="windowText" lastClr="000000"/>
            </a:solidFill>
            <a:latin typeface="Gill Sans MT" panose="020B0502020104020203" pitchFamily="34" charset="0"/>
          </a:endParaRPr>
        </a:p>
      </dgm:t>
    </dgm:pt>
    <dgm:pt modelId="{4AA32169-7EB2-470A-B159-AAE5ACA8DF2B}">
      <dgm:prSet phldrT="[Text]" custT="1">
        <dgm:style>
          <a:lnRef idx="3">
            <a:schemeClr val="lt1"/>
          </a:lnRef>
          <a:fillRef idx="1">
            <a:schemeClr val="accent5"/>
          </a:fillRef>
          <a:effectRef idx="1">
            <a:schemeClr val="accent5"/>
          </a:effectRef>
          <a:fontRef idx="minor">
            <a:schemeClr val="lt1"/>
          </a:fontRef>
        </dgm:style>
      </dgm:prSet>
      <dgm:spPr>
        <a:solidFill>
          <a:srgbClr val="FFC000"/>
        </a:solidFill>
      </dgm:spPr>
      <dgm:t>
        <a:bodyPr>
          <a:sp3d extrusionH="57150">
            <a:bevelT h="25400" prst="softRound"/>
          </a:sp3d>
        </a:bodyPr>
        <a:lstStyle/>
        <a:p>
          <a:pPr>
            <a:buFont typeface="+mj-lt"/>
            <a:buAutoNum type="alphaLcPeriod"/>
          </a:pPr>
          <a:r>
            <a:rPr lang="en-GB" sz="1800" b="1" dirty="0">
              <a:ln>
                <a:noFill/>
              </a:ln>
              <a:solidFill>
                <a:sysClr val="windowText" lastClr="000000"/>
              </a:solidFill>
              <a:latin typeface="Gill Sans MT" panose="020B0502020104020203" pitchFamily="34" charset="0"/>
            </a:rPr>
            <a:t>Ministry of service</a:t>
          </a:r>
        </a:p>
        <a:p>
          <a:pPr>
            <a:buFont typeface="+mj-lt"/>
            <a:buAutoNum type="alphaLcPeriod"/>
          </a:pPr>
          <a:r>
            <a:rPr lang="en-GB" sz="1800" b="1" dirty="0">
              <a:ln>
                <a:noFill/>
              </a:ln>
              <a:solidFill>
                <a:sysClr val="windowText" lastClr="000000"/>
              </a:solidFill>
              <a:latin typeface="Gill Sans MT" panose="020B0502020104020203" pitchFamily="34" charset="0"/>
            </a:rPr>
            <a:t>Administrative</a:t>
          </a:r>
        </a:p>
        <a:p>
          <a:pPr>
            <a:buFont typeface="+mj-lt"/>
            <a:buAutoNum type="alphaLcPeriod"/>
          </a:pPr>
          <a:r>
            <a:rPr lang="en-GB" sz="1800" b="1" dirty="0">
              <a:ln>
                <a:noFill/>
              </a:ln>
              <a:solidFill>
                <a:sysClr val="windowText" lastClr="000000"/>
              </a:solidFill>
              <a:latin typeface="Gill Sans MT" panose="020B0502020104020203" pitchFamily="34" charset="0"/>
            </a:rPr>
            <a:t>Project etc</a:t>
          </a:r>
          <a:endParaRPr lang="en-NG" sz="1800" b="1" dirty="0">
            <a:ln>
              <a:noFill/>
            </a:ln>
            <a:solidFill>
              <a:sysClr val="windowText" lastClr="000000"/>
            </a:solidFill>
            <a:latin typeface="Gill Sans MT" panose="020B0502020104020203" pitchFamily="34" charset="0"/>
          </a:endParaRPr>
        </a:p>
      </dgm:t>
    </dgm:pt>
    <dgm:pt modelId="{D6796AE9-6314-4CA4-A2B9-D36891FF5688}" type="parTrans" cxnId="{9DC633A1-1626-408E-AFC7-3B25534BECD8}">
      <dgm:prSet>
        <dgm:style>
          <a:lnRef idx="3">
            <a:schemeClr val="accent5"/>
          </a:lnRef>
          <a:fillRef idx="0">
            <a:schemeClr val="accent5"/>
          </a:fillRef>
          <a:effectRef idx="2">
            <a:schemeClr val="accent5"/>
          </a:effectRef>
          <a:fontRef idx="minor">
            <a:schemeClr val="tx1"/>
          </a:fontRef>
        </dgm:style>
      </dgm:prSet>
      <dgm:spPr>
        <a:ln>
          <a:headEnd type="arrow" w="med" len="med"/>
          <a:tailEnd type="arrow" w="med" len="med"/>
        </a:ln>
      </dgm:spPr>
      <dgm:t>
        <a:bodyPr/>
        <a:lstStyle/>
        <a:p>
          <a:endParaRPr lang="en-NG" sz="1800" b="1">
            <a:ln>
              <a:noFill/>
            </a:ln>
            <a:solidFill>
              <a:sysClr val="windowText" lastClr="000000"/>
            </a:solidFill>
            <a:latin typeface="Gill Sans MT" panose="020B0502020104020203" pitchFamily="34" charset="0"/>
          </a:endParaRPr>
        </a:p>
      </dgm:t>
    </dgm:pt>
    <dgm:pt modelId="{8F897B16-A18D-4EFC-8100-D63A764FFF33}" type="sibTrans" cxnId="{9DC633A1-1626-408E-AFC7-3B25534BECD8}">
      <dgm:prSet/>
      <dgm:spPr/>
      <dgm:t>
        <a:bodyPr/>
        <a:lstStyle/>
        <a:p>
          <a:endParaRPr lang="en-NG" sz="1800" b="1">
            <a:ln>
              <a:noFill/>
            </a:ln>
            <a:solidFill>
              <a:sysClr val="windowText" lastClr="000000"/>
            </a:solidFill>
            <a:latin typeface="Gill Sans MT" panose="020B0502020104020203" pitchFamily="34" charset="0"/>
          </a:endParaRPr>
        </a:p>
      </dgm:t>
    </dgm:pt>
    <dgm:pt modelId="{0208FA2B-9568-4ED1-972C-43210A3DF072}">
      <dgm:prSet custT="1">
        <dgm:style>
          <a:lnRef idx="3">
            <a:schemeClr val="lt1"/>
          </a:lnRef>
          <a:fillRef idx="1">
            <a:schemeClr val="accent5"/>
          </a:fillRef>
          <a:effectRef idx="1">
            <a:schemeClr val="accent5"/>
          </a:effectRef>
          <a:fontRef idx="minor">
            <a:schemeClr val="lt1"/>
          </a:fontRef>
        </dgm:style>
      </dgm:prSet>
      <dgm:spPr/>
      <dgm:t>
        <a:bodyPr>
          <a:sp3d extrusionH="57150">
            <a:bevelT h="25400" prst="softRound"/>
          </a:sp3d>
        </a:bodyPr>
        <a:lstStyle/>
        <a:p>
          <a:r>
            <a:rPr lang="en-GB" sz="1800" b="1" dirty="0">
              <a:ln>
                <a:noFill/>
              </a:ln>
              <a:solidFill>
                <a:sysClr val="windowText" lastClr="000000"/>
              </a:solidFill>
              <a:latin typeface="Gill Sans MT" panose="020B0502020104020203" pitchFamily="34" charset="0"/>
            </a:rPr>
            <a:t>Project Budget</a:t>
          </a:r>
          <a:endParaRPr lang="en-NG" sz="1800" b="1" dirty="0">
            <a:ln>
              <a:noFill/>
            </a:ln>
            <a:solidFill>
              <a:sysClr val="windowText" lastClr="000000"/>
            </a:solidFill>
            <a:latin typeface="Gill Sans MT" panose="020B0502020104020203" pitchFamily="34" charset="0"/>
          </a:endParaRPr>
        </a:p>
      </dgm:t>
    </dgm:pt>
    <dgm:pt modelId="{C103A419-EFE9-430E-A960-E1687C3C7DDA}" type="parTrans" cxnId="{83FD1212-76DB-4AE1-BD73-5EA3BB444C35}">
      <dgm:prSet>
        <dgm:style>
          <a:lnRef idx="3">
            <a:schemeClr val="accent5"/>
          </a:lnRef>
          <a:fillRef idx="0">
            <a:schemeClr val="accent5"/>
          </a:fillRef>
          <a:effectRef idx="2">
            <a:schemeClr val="accent5"/>
          </a:effectRef>
          <a:fontRef idx="minor">
            <a:schemeClr val="tx1"/>
          </a:fontRef>
        </dgm:style>
      </dgm:prSet>
      <dgm:spPr>
        <a:ln>
          <a:headEnd type="arrow" w="med" len="med"/>
          <a:tailEnd type="arrow" w="med" len="med"/>
        </a:ln>
      </dgm:spPr>
      <dgm:t>
        <a:bodyPr/>
        <a:lstStyle/>
        <a:p>
          <a:endParaRPr lang="en-NG" sz="1800" b="1">
            <a:ln>
              <a:noFill/>
            </a:ln>
            <a:solidFill>
              <a:sysClr val="windowText" lastClr="000000"/>
            </a:solidFill>
            <a:latin typeface="Gill Sans MT" panose="020B0502020104020203" pitchFamily="34" charset="0"/>
          </a:endParaRPr>
        </a:p>
      </dgm:t>
    </dgm:pt>
    <dgm:pt modelId="{83DA1ECA-1FB1-47D2-9E0C-B8C0663B04C3}" type="sibTrans" cxnId="{83FD1212-76DB-4AE1-BD73-5EA3BB444C35}">
      <dgm:prSet/>
      <dgm:spPr/>
      <dgm:t>
        <a:bodyPr/>
        <a:lstStyle/>
        <a:p>
          <a:endParaRPr lang="en-NG" sz="1800" b="1">
            <a:ln>
              <a:noFill/>
            </a:ln>
            <a:solidFill>
              <a:sysClr val="windowText" lastClr="000000"/>
            </a:solidFill>
            <a:latin typeface="Gill Sans MT" panose="020B0502020104020203" pitchFamily="34" charset="0"/>
          </a:endParaRPr>
        </a:p>
      </dgm:t>
    </dgm:pt>
    <dgm:pt modelId="{8C5AA360-684F-426D-B164-8F3E9D572017}" type="pres">
      <dgm:prSet presAssocID="{809BF026-43F4-46D6-96DB-C117967AA680}" presName="Name0" presStyleCnt="0">
        <dgm:presLayoutVars>
          <dgm:chPref val="1"/>
          <dgm:dir/>
          <dgm:animOne val="branch"/>
          <dgm:animLvl val="lvl"/>
          <dgm:resizeHandles val="exact"/>
        </dgm:presLayoutVars>
      </dgm:prSet>
      <dgm:spPr/>
    </dgm:pt>
    <dgm:pt modelId="{ED6B1165-15D3-4FE8-B9AB-3634B122DBCF}" type="pres">
      <dgm:prSet presAssocID="{2A2ECA77-A8E4-4E8B-88B1-A301FAE0D61D}" presName="root1" presStyleCnt="0"/>
      <dgm:spPr/>
    </dgm:pt>
    <dgm:pt modelId="{3722604A-5072-476B-B095-1A5146F19A7D}" type="pres">
      <dgm:prSet presAssocID="{2A2ECA77-A8E4-4E8B-88B1-A301FAE0D61D}" presName="LevelOneTextNode" presStyleLbl="node0" presStyleIdx="0" presStyleCnt="1" custScaleX="157465" custLinFactNeighborY="-11187">
        <dgm:presLayoutVars>
          <dgm:chPref val="3"/>
        </dgm:presLayoutVars>
      </dgm:prSet>
      <dgm:spPr/>
    </dgm:pt>
    <dgm:pt modelId="{7332C3CB-826D-4638-B404-BF676264B08C}" type="pres">
      <dgm:prSet presAssocID="{2A2ECA77-A8E4-4E8B-88B1-A301FAE0D61D}" presName="level2hierChild" presStyleCnt="0"/>
      <dgm:spPr/>
    </dgm:pt>
    <dgm:pt modelId="{2D7D3D39-8C80-4587-85F4-E35EB9405E05}" type="pres">
      <dgm:prSet presAssocID="{CE4FD63C-A811-4CA3-8F33-2DA790079E50}" presName="conn2-1" presStyleLbl="parChTrans1D2" presStyleIdx="0" presStyleCnt="2"/>
      <dgm:spPr/>
    </dgm:pt>
    <dgm:pt modelId="{2E2D7F4C-7845-4ADB-BBB7-96E6C809D687}" type="pres">
      <dgm:prSet presAssocID="{CE4FD63C-A811-4CA3-8F33-2DA790079E50}" presName="connTx" presStyleLbl="parChTrans1D2" presStyleIdx="0" presStyleCnt="2"/>
      <dgm:spPr/>
    </dgm:pt>
    <dgm:pt modelId="{18B2A1BC-EB29-45E7-9077-B2C7F8E21BCC}" type="pres">
      <dgm:prSet presAssocID="{C7DA7639-3D9C-4BE3-9B55-05CC4CCA3B7D}" presName="root2" presStyleCnt="0"/>
      <dgm:spPr/>
    </dgm:pt>
    <dgm:pt modelId="{300C9500-F8A5-4268-9E82-4C9360C418C3}" type="pres">
      <dgm:prSet presAssocID="{C7DA7639-3D9C-4BE3-9B55-05CC4CCA3B7D}" presName="LevelTwoTextNode" presStyleLbl="node2" presStyleIdx="0" presStyleCnt="2">
        <dgm:presLayoutVars>
          <dgm:chPref val="3"/>
        </dgm:presLayoutVars>
      </dgm:prSet>
      <dgm:spPr/>
    </dgm:pt>
    <dgm:pt modelId="{BEFF6CDD-8703-4B84-BB47-5C76105EA5D3}" type="pres">
      <dgm:prSet presAssocID="{C7DA7639-3D9C-4BE3-9B55-05CC4CCA3B7D}" presName="level3hierChild" presStyleCnt="0"/>
      <dgm:spPr/>
    </dgm:pt>
    <dgm:pt modelId="{C4C647C6-FB87-4F15-B8A9-3D35B6F9DDB3}" type="pres">
      <dgm:prSet presAssocID="{A9E55292-7E24-4EA5-BF02-A5518DA57E53}" presName="conn2-1" presStyleLbl="parChTrans1D3" presStyleIdx="0" presStyleCnt="4"/>
      <dgm:spPr/>
    </dgm:pt>
    <dgm:pt modelId="{F64A7561-4EA8-4978-B4B0-ABD20049C947}" type="pres">
      <dgm:prSet presAssocID="{A9E55292-7E24-4EA5-BF02-A5518DA57E53}" presName="connTx" presStyleLbl="parChTrans1D3" presStyleIdx="0" presStyleCnt="4"/>
      <dgm:spPr/>
    </dgm:pt>
    <dgm:pt modelId="{26A422E5-BC8C-43BF-9BD4-C24CFA34D398}" type="pres">
      <dgm:prSet presAssocID="{104BD036-ADAD-441A-B3F5-BF0B2D6E4085}" presName="root2" presStyleCnt="0"/>
      <dgm:spPr/>
    </dgm:pt>
    <dgm:pt modelId="{5BA558FE-62AF-4847-A011-DFEE43629B3C}" type="pres">
      <dgm:prSet presAssocID="{104BD036-ADAD-441A-B3F5-BF0B2D6E4085}" presName="LevelTwoTextNode" presStyleLbl="node3" presStyleIdx="0" presStyleCnt="4" custScaleX="99978" custScaleY="179286" custLinFactNeighborX="8515" custLinFactNeighborY="8118">
        <dgm:presLayoutVars>
          <dgm:chPref val="3"/>
        </dgm:presLayoutVars>
      </dgm:prSet>
      <dgm:spPr/>
    </dgm:pt>
    <dgm:pt modelId="{EE61F823-34BD-4FB7-98E0-B754554DD335}" type="pres">
      <dgm:prSet presAssocID="{104BD036-ADAD-441A-B3F5-BF0B2D6E4085}" presName="level3hierChild" presStyleCnt="0"/>
      <dgm:spPr/>
    </dgm:pt>
    <dgm:pt modelId="{9495F03E-76ED-4A00-974E-EFA2EADB833C}" type="pres">
      <dgm:prSet presAssocID="{C103A419-EFE9-430E-A960-E1687C3C7DDA}" presName="conn2-1" presStyleLbl="parChTrans1D3" presStyleIdx="1" presStyleCnt="4"/>
      <dgm:spPr/>
    </dgm:pt>
    <dgm:pt modelId="{4F714746-8B94-4306-83C4-AAA84B63CE45}" type="pres">
      <dgm:prSet presAssocID="{C103A419-EFE9-430E-A960-E1687C3C7DDA}" presName="connTx" presStyleLbl="parChTrans1D3" presStyleIdx="1" presStyleCnt="4"/>
      <dgm:spPr/>
    </dgm:pt>
    <dgm:pt modelId="{05398C80-E0D1-47CE-AB05-5713FF4CA4FC}" type="pres">
      <dgm:prSet presAssocID="{0208FA2B-9568-4ED1-972C-43210A3DF072}" presName="root2" presStyleCnt="0"/>
      <dgm:spPr/>
    </dgm:pt>
    <dgm:pt modelId="{275C46CD-0C17-4C3D-9452-27BB6AE01595}" type="pres">
      <dgm:prSet presAssocID="{0208FA2B-9568-4ED1-972C-43210A3DF072}" presName="LevelTwoTextNode" presStyleLbl="node3" presStyleIdx="1" presStyleCnt="4" custLinFactNeighborX="21522" custLinFactNeighborY="20253">
        <dgm:presLayoutVars>
          <dgm:chPref val="3"/>
        </dgm:presLayoutVars>
      </dgm:prSet>
      <dgm:spPr/>
    </dgm:pt>
    <dgm:pt modelId="{5B6EB6F2-1EF4-47E1-84FD-FB036606A3F5}" type="pres">
      <dgm:prSet presAssocID="{0208FA2B-9568-4ED1-972C-43210A3DF072}" presName="level3hierChild" presStyleCnt="0"/>
      <dgm:spPr/>
    </dgm:pt>
    <dgm:pt modelId="{9DEBFDCF-EEB8-4CA6-A4CC-62CE8468DA5B}" type="pres">
      <dgm:prSet presAssocID="{1BBBB062-3B1E-4314-B7CB-FCB07A6562CD}" presName="conn2-1" presStyleLbl="parChTrans1D3" presStyleIdx="2" presStyleCnt="4"/>
      <dgm:spPr/>
    </dgm:pt>
    <dgm:pt modelId="{F32B7217-2AF7-4338-8C0A-4498454A72CB}" type="pres">
      <dgm:prSet presAssocID="{1BBBB062-3B1E-4314-B7CB-FCB07A6562CD}" presName="connTx" presStyleLbl="parChTrans1D3" presStyleIdx="2" presStyleCnt="4"/>
      <dgm:spPr/>
    </dgm:pt>
    <dgm:pt modelId="{698EDB7A-E121-4742-8D96-45A48E85D8F5}" type="pres">
      <dgm:prSet presAssocID="{FCECF477-F99B-4D57-84BF-845177D2C7BA}" presName="root2" presStyleCnt="0"/>
      <dgm:spPr/>
    </dgm:pt>
    <dgm:pt modelId="{AE09DB91-804B-48C6-882B-530FA82AD607}" type="pres">
      <dgm:prSet presAssocID="{FCECF477-F99B-4D57-84BF-845177D2C7BA}" presName="LevelTwoTextNode" presStyleLbl="node3" presStyleIdx="2" presStyleCnt="4" custLinFactNeighborX="21522" custLinFactNeighborY="56984">
        <dgm:presLayoutVars>
          <dgm:chPref val="3"/>
        </dgm:presLayoutVars>
      </dgm:prSet>
      <dgm:spPr/>
    </dgm:pt>
    <dgm:pt modelId="{C691BA5B-D231-4247-A215-122BC74DA895}" type="pres">
      <dgm:prSet presAssocID="{FCECF477-F99B-4D57-84BF-845177D2C7BA}" presName="level3hierChild" presStyleCnt="0"/>
      <dgm:spPr/>
    </dgm:pt>
    <dgm:pt modelId="{23188CE0-306F-49EA-9C25-BACD07040A47}" type="pres">
      <dgm:prSet presAssocID="{55EDAC56-96B3-4406-9630-334E453B3FDB}" presName="conn2-1" presStyleLbl="parChTrans1D2" presStyleIdx="1" presStyleCnt="2"/>
      <dgm:spPr/>
    </dgm:pt>
    <dgm:pt modelId="{F296EE07-34D3-45AB-9B3D-1022875DAC27}" type="pres">
      <dgm:prSet presAssocID="{55EDAC56-96B3-4406-9630-334E453B3FDB}" presName="connTx" presStyleLbl="parChTrans1D2" presStyleIdx="1" presStyleCnt="2"/>
      <dgm:spPr/>
    </dgm:pt>
    <dgm:pt modelId="{1C8055ED-5AE8-4914-8C04-711CD7C49C1D}" type="pres">
      <dgm:prSet presAssocID="{0227739D-18A8-49F1-B634-D40347205DC1}" presName="root2" presStyleCnt="0"/>
      <dgm:spPr/>
    </dgm:pt>
    <dgm:pt modelId="{7EA30A3B-D222-4458-BE62-A605610BB483}" type="pres">
      <dgm:prSet presAssocID="{0227739D-18A8-49F1-B634-D40347205DC1}" presName="LevelTwoTextNode" presStyleLbl="node2" presStyleIdx="1" presStyleCnt="2" custLinFactNeighborY="43103">
        <dgm:presLayoutVars>
          <dgm:chPref val="3"/>
        </dgm:presLayoutVars>
      </dgm:prSet>
      <dgm:spPr/>
    </dgm:pt>
    <dgm:pt modelId="{14581228-AD44-4A59-97EA-1A13A1F2414B}" type="pres">
      <dgm:prSet presAssocID="{0227739D-18A8-49F1-B634-D40347205DC1}" presName="level3hierChild" presStyleCnt="0"/>
      <dgm:spPr/>
    </dgm:pt>
    <dgm:pt modelId="{D992F847-0C22-4BDA-AFD8-94A47EFB4F3E}" type="pres">
      <dgm:prSet presAssocID="{D6796AE9-6314-4CA4-A2B9-D36891FF5688}" presName="conn2-1" presStyleLbl="parChTrans1D3" presStyleIdx="3" presStyleCnt="4"/>
      <dgm:spPr/>
    </dgm:pt>
    <dgm:pt modelId="{3BD35047-7D0F-4B4D-827F-3B52EEDCC2D7}" type="pres">
      <dgm:prSet presAssocID="{D6796AE9-6314-4CA4-A2B9-D36891FF5688}" presName="connTx" presStyleLbl="parChTrans1D3" presStyleIdx="3" presStyleCnt="4"/>
      <dgm:spPr/>
    </dgm:pt>
    <dgm:pt modelId="{688EC7A6-9110-4483-86E8-5D07DF65265A}" type="pres">
      <dgm:prSet presAssocID="{4AA32169-7EB2-470A-B159-AAE5ACA8DF2B}" presName="root2" presStyleCnt="0"/>
      <dgm:spPr/>
    </dgm:pt>
    <dgm:pt modelId="{C2B476C2-2200-44DE-A229-730EF6C7F991}" type="pres">
      <dgm:prSet presAssocID="{4AA32169-7EB2-470A-B159-AAE5ACA8DF2B}" presName="LevelTwoTextNode" presStyleLbl="node3" presStyleIdx="3" presStyleCnt="4" custScaleY="120580" custLinFactNeighborY="62010">
        <dgm:presLayoutVars>
          <dgm:chPref val="3"/>
        </dgm:presLayoutVars>
      </dgm:prSet>
      <dgm:spPr/>
    </dgm:pt>
    <dgm:pt modelId="{644414BD-0926-48B4-8375-2D1CAADB6736}" type="pres">
      <dgm:prSet presAssocID="{4AA32169-7EB2-470A-B159-AAE5ACA8DF2B}" presName="level3hierChild" presStyleCnt="0"/>
      <dgm:spPr/>
    </dgm:pt>
  </dgm:ptLst>
  <dgm:cxnLst>
    <dgm:cxn modelId="{A7F78D05-AEDA-4769-BD42-A6FE4C6F9C82}" srcId="{2A2ECA77-A8E4-4E8B-88B1-A301FAE0D61D}" destId="{0227739D-18A8-49F1-B634-D40347205DC1}" srcOrd="1" destOrd="0" parTransId="{55EDAC56-96B3-4406-9630-334E453B3FDB}" sibTransId="{EB0450C3-5B9A-422B-9850-AB621C8B8CDD}"/>
    <dgm:cxn modelId="{C9DA650E-4AA1-434C-ABA6-1D4EE9D3B3AF}" type="presOf" srcId="{D6796AE9-6314-4CA4-A2B9-D36891FF5688}" destId="{3BD35047-7D0F-4B4D-827F-3B52EEDCC2D7}" srcOrd="1" destOrd="0" presId="urn:microsoft.com/office/officeart/2008/layout/HorizontalMultiLevelHierarchy"/>
    <dgm:cxn modelId="{83FD1212-76DB-4AE1-BD73-5EA3BB444C35}" srcId="{C7DA7639-3D9C-4BE3-9B55-05CC4CCA3B7D}" destId="{0208FA2B-9568-4ED1-972C-43210A3DF072}" srcOrd="1" destOrd="0" parTransId="{C103A419-EFE9-430E-A960-E1687C3C7DDA}" sibTransId="{83DA1ECA-1FB1-47D2-9E0C-B8C0663B04C3}"/>
    <dgm:cxn modelId="{7A5E6312-62A7-4D23-A7B2-46EED42B83A5}" type="presOf" srcId="{D6796AE9-6314-4CA4-A2B9-D36891FF5688}" destId="{D992F847-0C22-4BDA-AFD8-94A47EFB4F3E}" srcOrd="0" destOrd="0" presId="urn:microsoft.com/office/officeart/2008/layout/HorizontalMultiLevelHierarchy"/>
    <dgm:cxn modelId="{4443111F-1FED-4B62-BEB6-20F7966972FD}" type="presOf" srcId="{C103A419-EFE9-430E-A960-E1687C3C7DDA}" destId="{9495F03E-76ED-4A00-974E-EFA2EADB833C}" srcOrd="0" destOrd="0" presId="urn:microsoft.com/office/officeart/2008/layout/HorizontalMultiLevelHierarchy"/>
    <dgm:cxn modelId="{D5301A2F-0024-4342-BBC9-185E09FECFE0}" type="presOf" srcId="{A9E55292-7E24-4EA5-BF02-A5518DA57E53}" destId="{C4C647C6-FB87-4F15-B8A9-3D35B6F9DDB3}" srcOrd="0" destOrd="0" presId="urn:microsoft.com/office/officeart/2008/layout/HorizontalMultiLevelHierarchy"/>
    <dgm:cxn modelId="{D129DD31-5621-4A13-8216-337C051A790F}" type="presOf" srcId="{CE4FD63C-A811-4CA3-8F33-2DA790079E50}" destId="{2D7D3D39-8C80-4587-85F4-E35EB9405E05}" srcOrd="0" destOrd="0" presId="urn:microsoft.com/office/officeart/2008/layout/HorizontalMultiLevelHierarchy"/>
    <dgm:cxn modelId="{CB3D5D3E-4481-4A60-B222-64436401D5F2}" srcId="{809BF026-43F4-46D6-96DB-C117967AA680}" destId="{2A2ECA77-A8E4-4E8B-88B1-A301FAE0D61D}" srcOrd="0" destOrd="0" parTransId="{45F7DFD1-CE6E-4AF1-9795-D9C6B1E6E997}" sibTransId="{60624DA4-9D08-419C-93B8-7CCE4193164F}"/>
    <dgm:cxn modelId="{8365543E-6B05-4907-BCFD-EF267E081C0C}" type="presOf" srcId="{2A2ECA77-A8E4-4E8B-88B1-A301FAE0D61D}" destId="{3722604A-5072-476B-B095-1A5146F19A7D}" srcOrd="0" destOrd="0" presId="urn:microsoft.com/office/officeart/2008/layout/HorizontalMultiLevelHierarchy"/>
    <dgm:cxn modelId="{01F1683F-D018-46E4-97E0-E29405500EE3}" srcId="{2A2ECA77-A8E4-4E8B-88B1-A301FAE0D61D}" destId="{C7DA7639-3D9C-4BE3-9B55-05CC4CCA3B7D}" srcOrd="0" destOrd="0" parTransId="{CE4FD63C-A811-4CA3-8F33-2DA790079E50}" sibTransId="{8F0402C7-94A8-4B45-A057-FD8179CDB178}"/>
    <dgm:cxn modelId="{C5A55469-1518-4DAD-86AB-CD94F465048D}" type="presOf" srcId="{0227739D-18A8-49F1-B634-D40347205DC1}" destId="{7EA30A3B-D222-4458-BE62-A605610BB483}" srcOrd="0" destOrd="0" presId="urn:microsoft.com/office/officeart/2008/layout/HorizontalMultiLevelHierarchy"/>
    <dgm:cxn modelId="{835DAD70-7FB4-4264-B313-D4B79ACC883E}" type="presOf" srcId="{55EDAC56-96B3-4406-9630-334E453B3FDB}" destId="{F296EE07-34D3-45AB-9B3D-1022875DAC27}" srcOrd="1" destOrd="0" presId="urn:microsoft.com/office/officeart/2008/layout/HorizontalMultiLevelHierarchy"/>
    <dgm:cxn modelId="{9F4C9753-5351-4E8B-92D3-3D83F04A3B11}" type="presOf" srcId="{809BF026-43F4-46D6-96DB-C117967AA680}" destId="{8C5AA360-684F-426D-B164-8F3E9D572017}" srcOrd="0" destOrd="0" presId="urn:microsoft.com/office/officeart/2008/layout/HorizontalMultiLevelHierarchy"/>
    <dgm:cxn modelId="{047E6E78-6855-47EE-BE00-2776AE9D5A28}" srcId="{C7DA7639-3D9C-4BE3-9B55-05CC4CCA3B7D}" destId="{FCECF477-F99B-4D57-84BF-845177D2C7BA}" srcOrd="2" destOrd="0" parTransId="{1BBBB062-3B1E-4314-B7CB-FCB07A6562CD}" sibTransId="{B645DEED-42F9-43E6-AA7E-8FF9C432038B}"/>
    <dgm:cxn modelId="{A3A1ED86-19EF-4D2B-97B0-E906F5EC08AF}" type="presOf" srcId="{55EDAC56-96B3-4406-9630-334E453B3FDB}" destId="{23188CE0-306F-49EA-9C25-BACD07040A47}" srcOrd="0" destOrd="0" presId="urn:microsoft.com/office/officeart/2008/layout/HorizontalMultiLevelHierarchy"/>
    <dgm:cxn modelId="{3FA11B8C-0D33-4C07-B2F2-2AF6582FADF9}" type="presOf" srcId="{CE4FD63C-A811-4CA3-8F33-2DA790079E50}" destId="{2E2D7F4C-7845-4ADB-BBB7-96E6C809D687}" srcOrd="1" destOrd="0" presId="urn:microsoft.com/office/officeart/2008/layout/HorizontalMultiLevelHierarchy"/>
    <dgm:cxn modelId="{B959248C-31A8-4AC7-B144-650CFB747DE3}" type="presOf" srcId="{104BD036-ADAD-441A-B3F5-BF0B2D6E4085}" destId="{5BA558FE-62AF-4847-A011-DFEE43629B3C}" srcOrd="0" destOrd="0" presId="urn:microsoft.com/office/officeart/2008/layout/HorizontalMultiLevelHierarchy"/>
    <dgm:cxn modelId="{875A4C92-D491-4B6D-9C75-98FD1FBBF5C8}" type="presOf" srcId="{4AA32169-7EB2-470A-B159-AAE5ACA8DF2B}" destId="{C2B476C2-2200-44DE-A229-730EF6C7F991}" srcOrd="0" destOrd="0" presId="urn:microsoft.com/office/officeart/2008/layout/HorizontalMultiLevelHierarchy"/>
    <dgm:cxn modelId="{0752A29D-EC2A-48A3-83B3-67F655B8C3AF}" type="presOf" srcId="{FCECF477-F99B-4D57-84BF-845177D2C7BA}" destId="{AE09DB91-804B-48C6-882B-530FA82AD607}" srcOrd="0" destOrd="0" presId="urn:microsoft.com/office/officeart/2008/layout/HorizontalMultiLevelHierarchy"/>
    <dgm:cxn modelId="{5CAD0CA0-660D-45E5-B9DA-9BD8A1A10B00}" type="presOf" srcId="{A9E55292-7E24-4EA5-BF02-A5518DA57E53}" destId="{F64A7561-4EA8-4978-B4B0-ABD20049C947}" srcOrd="1" destOrd="0" presId="urn:microsoft.com/office/officeart/2008/layout/HorizontalMultiLevelHierarchy"/>
    <dgm:cxn modelId="{9DC633A1-1626-408E-AFC7-3B25534BECD8}" srcId="{0227739D-18A8-49F1-B634-D40347205DC1}" destId="{4AA32169-7EB2-470A-B159-AAE5ACA8DF2B}" srcOrd="0" destOrd="0" parTransId="{D6796AE9-6314-4CA4-A2B9-D36891FF5688}" sibTransId="{8F897B16-A18D-4EFC-8100-D63A764FFF33}"/>
    <dgm:cxn modelId="{0935C4BA-08AF-4BBA-8DDC-F155BE10883B}" type="presOf" srcId="{1BBBB062-3B1E-4314-B7CB-FCB07A6562CD}" destId="{9DEBFDCF-EEB8-4CA6-A4CC-62CE8468DA5B}" srcOrd="0" destOrd="0" presId="urn:microsoft.com/office/officeart/2008/layout/HorizontalMultiLevelHierarchy"/>
    <dgm:cxn modelId="{5FE128C4-55EF-4FF0-94F2-A1C3AB1FB00F}" srcId="{C7DA7639-3D9C-4BE3-9B55-05CC4CCA3B7D}" destId="{104BD036-ADAD-441A-B3F5-BF0B2D6E4085}" srcOrd="0" destOrd="0" parTransId="{A9E55292-7E24-4EA5-BF02-A5518DA57E53}" sibTransId="{6ECADB62-E331-40E2-B990-7CF35453DB57}"/>
    <dgm:cxn modelId="{DF0B6AC4-0D61-4E1F-B152-10DC8DA16EB2}" type="presOf" srcId="{0208FA2B-9568-4ED1-972C-43210A3DF072}" destId="{275C46CD-0C17-4C3D-9452-27BB6AE01595}" srcOrd="0" destOrd="0" presId="urn:microsoft.com/office/officeart/2008/layout/HorizontalMultiLevelHierarchy"/>
    <dgm:cxn modelId="{0AB4CFCC-BD73-49C4-BD62-FD52A8BD2A0E}" type="presOf" srcId="{1BBBB062-3B1E-4314-B7CB-FCB07A6562CD}" destId="{F32B7217-2AF7-4338-8C0A-4498454A72CB}" srcOrd="1" destOrd="0" presId="urn:microsoft.com/office/officeart/2008/layout/HorizontalMultiLevelHierarchy"/>
    <dgm:cxn modelId="{F19F26F8-357F-42A4-8F5B-7E7C737AEF1B}" type="presOf" srcId="{C7DA7639-3D9C-4BE3-9B55-05CC4CCA3B7D}" destId="{300C9500-F8A5-4268-9E82-4C9360C418C3}" srcOrd="0" destOrd="0" presId="urn:microsoft.com/office/officeart/2008/layout/HorizontalMultiLevelHierarchy"/>
    <dgm:cxn modelId="{0400FFF9-CDA8-47DD-BCAD-5096827DE9CC}" type="presOf" srcId="{C103A419-EFE9-430E-A960-E1687C3C7DDA}" destId="{4F714746-8B94-4306-83C4-AAA84B63CE45}" srcOrd="1" destOrd="0" presId="urn:microsoft.com/office/officeart/2008/layout/HorizontalMultiLevelHierarchy"/>
    <dgm:cxn modelId="{9BDD7BE9-C1F4-4BDF-99F0-9E54957AC0CA}" type="presParOf" srcId="{8C5AA360-684F-426D-B164-8F3E9D572017}" destId="{ED6B1165-15D3-4FE8-B9AB-3634B122DBCF}" srcOrd="0" destOrd="0" presId="urn:microsoft.com/office/officeart/2008/layout/HorizontalMultiLevelHierarchy"/>
    <dgm:cxn modelId="{87A41854-19F1-4761-91B7-6F011EA599BF}" type="presParOf" srcId="{ED6B1165-15D3-4FE8-B9AB-3634B122DBCF}" destId="{3722604A-5072-476B-B095-1A5146F19A7D}" srcOrd="0" destOrd="0" presId="urn:microsoft.com/office/officeart/2008/layout/HorizontalMultiLevelHierarchy"/>
    <dgm:cxn modelId="{BF8CFD1A-C95C-4634-9BB8-B20193AA8728}" type="presParOf" srcId="{ED6B1165-15D3-4FE8-B9AB-3634B122DBCF}" destId="{7332C3CB-826D-4638-B404-BF676264B08C}" srcOrd="1" destOrd="0" presId="urn:microsoft.com/office/officeart/2008/layout/HorizontalMultiLevelHierarchy"/>
    <dgm:cxn modelId="{3FB718A7-8E12-4E4B-90F3-4E2F52481BC8}" type="presParOf" srcId="{7332C3CB-826D-4638-B404-BF676264B08C}" destId="{2D7D3D39-8C80-4587-85F4-E35EB9405E05}" srcOrd="0" destOrd="0" presId="urn:microsoft.com/office/officeart/2008/layout/HorizontalMultiLevelHierarchy"/>
    <dgm:cxn modelId="{0DDFCABF-A84D-42E9-80F9-A2712FBAB1C0}" type="presParOf" srcId="{2D7D3D39-8C80-4587-85F4-E35EB9405E05}" destId="{2E2D7F4C-7845-4ADB-BBB7-96E6C809D687}" srcOrd="0" destOrd="0" presId="urn:microsoft.com/office/officeart/2008/layout/HorizontalMultiLevelHierarchy"/>
    <dgm:cxn modelId="{B433857E-3B84-4A96-941A-5FEBD12BD8F1}" type="presParOf" srcId="{7332C3CB-826D-4638-B404-BF676264B08C}" destId="{18B2A1BC-EB29-45E7-9077-B2C7F8E21BCC}" srcOrd="1" destOrd="0" presId="urn:microsoft.com/office/officeart/2008/layout/HorizontalMultiLevelHierarchy"/>
    <dgm:cxn modelId="{DAB604A2-5CF5-48BA-AA26-E6C19D188752}" type="presParOf" srcId="{18B2A1BC-EB29-45E7-9077-B2C7F8E21BCC}" destId="{300C9500-F8A5-4268-9E82-4C9360C418C3}" srcOrd="0" destOrd="0" presId="urn:microsoft.com/office/officeart/2008/layout/HorizontalMultiLevelHierarchy"/>
    <dgm:cxn modelId="{9FC27C54-2096-4A3F-BABD-9126217064EE}" type="presParOf" srcId="{18B2A1BC-EB29-45E7-9077-B2C7F8E21BCC}" destId="{BEFF6CDD-8703-4B84-BB47-5C76105EA5D3}" srcOrd="1" destOrd="0" presId="urn:microsoft.com/office/officeart/2008/layout/HorizontalMultiLevelHierarchy"/>
    <dgm:cxn modelId="{9B136704-8AF6-4FD5-B8DA-78991CB7F674}" type="presParOf" srcId="{BEFF6CDD-8703-4B84-BB47-5C76105EA5D3}" destId="{C4C647C6-FB87-4F15-B8A9-3D35B6F9DDB3}" srcOrd="0" destOrd="0" presId="urn:microsoft.com/office/officeart/2008/layout/HorizontalMultiLevelHierarchy"/>
    <dgm:cxn modelId="{D2736E32-945C-4537-AB6E-D18BEE03C666}" type="presParOf" srcId="{C4C647C6-FB87-4F15-B8A9-3D35B6F9DDB3}" destId="{F64A7561-4EA8-4978-B4B0-ABD20049C947}" srcOrd="0" destOrd="0" presId="urn:microsoft.com/office/officeart/2008/layout/HorizontalMultiLevelHierarchy"/>
    <dgm:cxn modelId="{68CF8CEA-2511-47EB-AF7E-3EE4B0D09217}" type="presParOf" srcId="{BEFF6CDD-8703-4B84-BB47-5C76105EA5D3}" destId="{26A422E5-BC8C-43BF-9BD4-C24CFA34D398}" srcOrd="1" destOrd="0" presId="urn:microsoft.com/office/officeart/2008/layout/HorizontalMultiLevelHierarchy"/>
    <dgm:cxn modelId="{390F67E9-5096-465B-87B7-1EADA31017F3}" type="presParOf" srcId="{26A422E5-BC8C-43BF-9BD4-C24CFA34D398}" destId="{5BA558FE-62AF-4847-A011-DFEE43629B3C}" srcOrd="0" destOrd="0" presId="urn:microsoft.com/office/officeart/2008/layout/HorizontalMultiLevelHierarchy"/>
    <dgm:cxn modelId="{8EF607BC-44A0-4D50-835C-03B237BD8D06}" type="presParOf" srcId="{26A422E5-BC8C-43BF-9BD4-C24CFA34D398}" destId="{EE61F823-34BD-4FB7-98E0-B754554DD335}" srcOrd="1" destOrd="0" presId="urn:microsoft.com/office/officeart/2008/layout/HorizontalMultiLevelHierarchy"/>
    <dgm:cxn modelId="{44ABA172-0B6C-4472-A611-ECB985F9F459}" type="presParOf" srcId="{BEFF6CDD-8703-4B84-BB47-5C76105EA5D3}" destId="{9495F03E-76ED-4A00-974E-EFA2EADB833C}" srcOrd="2" destOrd="0" presId="urn:microsoft.com/office/officeart/2008/layout/HorizontalMultiLevelHierarchy"/>
    <dgm:cxn modelId="{CB909EBA-B122-4291-8DB4-92E02E1F03EC}" type="presParOf" srcId="{9495F03E-76ED-4A00-974E-EFA2EADB833C}" destId="{4F714746-8B94-4306-83C4-AAA84B63CE45}" srcOrd="0" destOrd="0" presId="urn:microsoft.com/office/officeart/2008/layout/HorizontalMultiLevelHierarchy"/>
    <dgm:cxn modelId="{D6451BFC-DB45-4DCD-925F-16B6C799AF0B}" type="presParOf" srcId="{BEFF6CDD-8703-4B84-BB47-5C76105EA5D3}" destId="{05398C80-E0D1-47CE-AB05-5713FF4CA4FC}" srcOrd="3" destOrd="0" presId="urn:microsoft.com/office/officeart/2008/layout/HorizontalMultiLevelHierarchy"/>
    <dgm:cxn modelId="{D6223687-7370-4715-A21C-B1F1D548801C}" type="presParOf" srcId="{05398C80-E0D1-47CE-AB05-5713FF4CA4FC}" destId="{275C46CD-0C17-4C3D-9452-27BB6AE01595}" srcOrd="0" destOrd="0" presId="urn:microsoft.com/office/officeart/2008/layout/HorizontalMultiLevelHierarchy"/>
    <dgm:cxn modelId="{16BDDB17-00D9-4A55-BE40-0A01ED6AAA09}" type="presParOf" srcId="{05398C80-E0D1-47CE-AB05-5713FF4CA4FC}" destId="{5B6EB6F2-1EF4-47E1-84FD-FB036606A3F5}" srcOrd="1" destOrd="0" presId="urn:microsoft.com/office/officeart/2008/layout/HorizontalMultiLevelHierarchy"/>
    <dgm:cxn modelId="{C2BB21CD-FA4C-43C1-972E-E039DEA8EB7D}" type="presParOf" srcId="{BEFF6CDD-8703-4B84-BB47-5C76105EA5D3}" destId="{9DEBFDCF-EEB8-4CA6-A4CC-62CE8468DA5B}" srcOrd="4" destOrd="0" presId="urn:microsoft.com/office/officeart/2008/layout/HorizontalMultiLevelHierarchy"/>
    <dgm:cxn modelId="{18829099-78A4-4A3E-92A2-238A8B4E6784}" type="presParOf" srcId="{9DEBFDCF-EEB8-4CA6-A4CC-62CE8468DA5B}" destId="{F32B7217-2AF7-4338-8C0A-4498454A72CB}" srcOrd="0" destOrd="0" presId="urn:microsoft.com/office/officeart/2008/layout/HorizontalMultiLevelHierarchy"/>
    <dgm:cxn modelId="{0C9C2390-5ED9-4CA0-93A9-D0A012114BE6}" type="presParOf" srcId="{BEFF6CDD-8703-4B84-BB47-5C76105EA5D3}" destId="{698EDB7A-E121-4742-8D96-45A48E85D8F5}" srcOrd="5" destOrd="0" presId="urn:microsoft.com/office/officeart/2008/layout/HorizontalMultiLevelHierarchy"/>
    <dgm:cxn modelId="{5D089298-2BC9-46EE-AB77-94A4A1A0C9AB}" type="presParOf" srcId="{698EDB7A-E121-4742-8D96-45A48E85D8F5}" destId="{AE09DB91-804B-48C6-882B-530FA82AD607}" srcOrd="0" destOrd="0" presId="urn:microsoft.com/office/officeart/2008/layout/HorizontalMultiLevelHierarchy"/>
    <dgm:cxn modelId="{EED61525-1D83-4033-BF73-5B9CABAF74B5}" type="presParOf" srcId="{698EDB7A-E121-4742-8D96-45A48E85D8F5}" destId="{C691BA5B-D231-4247-A215-122BC74DA895}" srcOrd="1" destOrd="0" presId="urn:microsoft.com/office/officeart/2008/layout/HorizontalMultiLevelHierarchy"/>
    <dgm:cxn modelId="{01AD8A97-459E-47D9-8AF9-AD7D5422F441}" type="presParOf" srcId="{7332C3CB-826D-4638-B404-BF676264B08C}" destId="{23188CE0-306F-49EA-9C25-BACD07040A47}" srcOrd="2" destOrd="0" presId="urn:microsoft.com/office/officeart/2008/layout/HorizontalMultiLevelHierarchy"/>
    <dgm:cxn modelId="{BDB360CF-A78E-440F-9603-AA9081324EC8}" type="presParOf" srcId="{23188CE0-306F-49EA-9C25-BACD07040A47}" destId="{F296EE07-34D3-45AB-9B3D-1022875DAC27}" srcOrd="0" destOrd="0" presId="urn:microsoft.com/office/officeart/2008/layout/HorizontalMultiLevelHierarchy"/>
    <dgm:cxn modelId="{DA12219D-8698-4DEB-A6EC-0033880CF566}" type="presParOf" srcId="{7332C3CB-826D-4638-B404-BF676264B08C}" destId="{1C8055ED-5AE8-4914-8C04-711CD7C49C1D}" srcOrd="3" destOrd="0" presId="urn:microsoft.com/office/officeart/2008/layout/HorizontalMultiLevelHierarchy"/>
    <dgm:cxn modelId="{A2C4CBCB-97E4-47C6-94CC-ABC5F6E4304E}" type="presParOf" srcId="{1C8055ED-5AE8-4914-8C04-711CD7C49C1D}" destId="{7EA30A3B-D222-4458-BE62-A605610BB483}" srcOrd="0" destOrd="0" presId="urn:microsoft.com/office/officeart/2008/layout/HorizontalMultiLevelHierarchy"/>
    <dgm:cxn modelId="{E4F36E2F-9472-445A-965C-136F0E94B201}" type="presParOf" srcId="{1C8055ED-5AE8-4914-8C04-711CD7C49C1D}" destId="{14581228-AD44-4A59-97EA-1A13A1F2414B}" srcOrd="1" destOrd="0" presId="urn:microsoft.com/office/officeart/2008/layout/HorizontalMultiLevelHierarchy"/>
    <dgm:cxn modelId="{B8CFEEF9-7211-4964-BA88-37AD22A74232}" type="presParOf" srcId="{14581228-AD44-4A59-97EA-1A13A1F2414B}" destId="{D992F847-0C22-4BDA-AFD8-94A47EFB4F3E}" srcOrd="0" destOrd="0" presId="urn:microsoft.com/office/officeart/2008/layout/HorizontalMultiLevelHierarchy"/>
    <dgm:cxn modelId="{3A5191ED-333E-4E0C-83BE-425264BCB1B9}" type="presParOf" srcId="{D992F847-0C22-4BDA-AFD8-94A47EFB4F3E}" destId="{3BD35047-7D0F-4B4D-827F-3B52EEDCC2D7}" srcOrd="0" destOrd="0" presId="urn:microsoft.com/office/officeart/2008/layout/HorizontalMultiLevelHierarchy"/>
    <dgm:cxn modelId="{6D5042F8-8813-420A-A518-09E5CFF88FBA}" type="presParOf" srcId="{14581228-AD44-4A59-97EA-1A13A1F2414B}" destId="{688EC7A6-9110-4483-86E8-5D07DF65265A}" srcOrd="1" destOrd="0" presId="urn:microsoft.com/office/officeart/2008/layout/HorizontalMultiLevelHierarchy"/>
    <dgm:cxn modelId="{A1AF8F7E-3FCC-497D-AB0A-71E8866C5729}" type="presParOf" srcId="{688EC7A6-9110-4483-86E8-5D07DF65265A}" destId="{C2B476C2-2200-44DE-A229-730EF6C7F991}" srcOrd="0" destOrd="0" presId="urn:microsoft.com/office/officeart/2008/layout/HorizontalMultiLevelHierarchy"/>
    <dgm:cxn modelId="{DE5FEB03-A1B7-4E41-B88D-5D17FA9068D5}" type="presParOf" srcId="{688EC7A6-9110-4483-86E8-5D07DF65265A}" destId="{644414BD-0926-48B4-8375-2D1CAADB6736}" srcOrd="1" destOrd="0" presId="urn:microsoft.com/office/officeart/2008/layout/HorizontalMultiLevelHierarchy"/>
  </dgm:cxnLst>
  <dgm:bg>
    <a:solidFill>
      <a:schemeClr val="bg1">
        <a:lumMod val="95000"/>
      </a:schemeClr>
    </a:solidFill>
    <a:effectLst>
      <a:outerShdw blurRad="50800" dist="38100" dir="16200000" rotWithShape="0">
        <a:prstClr val="black">
          <a:alpha val="40000"/>
        </a:prstClr>
      </a:outerShdw>
    </a:effectLst>
  </dgm:bg>
  <dgm:whole>
    <a:ln>
      <a:solidFill>
        <a:srgbClr val="00FFFF"/>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92F847-0C22-4BDA-AFD8-94A47EFB4F3E}">
      <dsp:nvSpPr>
        <dsp:cNvPr id="0" name=""/>
        <dsp:cNvSpPr/>
      </dsp:nvSpPr>
      <dsp:spPr>
        <a:xfrm>
          <a:off x="5116143" y="4892429"/>
          <a:ext cx="580361" cy="91440"/>
        </a:xfrm>
        <a:custGeom>
          <a:avLst/>
          <a:gdLst/>
          <a:ahLst/>
          <a:cxnLst/>
          <a:rect l="0" t="0" r="0" b="0"/>
          <a:pathLst>
            <a:path>
              <a:moveTo>
                <a:pt x="0" y="45720"/>
              </a:moveTo>
              <a:lnTo>
                <a:pt x="290180" y="45720"/>
              </a:lnTo>
              <a:lnTo>
                <a:pt x="290180" y="136787"/>
              </a:lnTo>
              <a:lnTo>
                <a:pt x="580361" y="136787"/>
              </a:lnTo>
            </a:path>
          </a:pathLst>
        </a:custGeom>
        <a:noFill/>
        <a:ln w="20000" cap="flat" cmpd="sng" algn="ctr">
          <a:solidFill>
            <a:schemeClr val="accent5"/>
          </a:solidFill>
          <a:prstDash val="solid"/>
          <a:headEnd type="arrow" w="med" len="med"/>
          <a:tailEnd type="arrow" w="med" len="med"/>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z="-110000" contourW="9525" prstMaterial="matte">
          <a:bevelT w="0" h="0"/>
          <a:contourClr>
            <a:schemeClr val="accent5">
              <a:shade val="70000"/>
              <a:satMod val="105000"/>
            </a:schemeClr>
          </a:contourClr>
        </a:sp3d>
      </dsp:spPr>
      <dsp:style>
        <a:lnRef idx="3">
          <a:schemeClr val="accent5"/>
        </a:lnRef>
        <a:fillRef idx="0">
          <a:schemeClr val="accent5"/>
        </a:fillRef>
        <a:effectRef idx="2">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b="1" kern="1200">
            <a:ln>
              <a:noFill/>
            </a:ln>
            <a:solidFill>
              <a:sysClr val="windowText" lastClr="000000"/>
            </a:solidFill>
            <a:latin typeface="Gill Sans MT" panose="020B0502020104020203" pitchFamily="34" charset="0"/>
          </a:endParaRPr>
        </a:p>
      </dsp:txBody>
      <dsp:txXfrm>
        <a:off x="5391637" y="4923462"/>
        <a:ext cx="29373" cy="29373"/>
      </dsp:txXfrm>
    </dsp:sp>
    <dsp:sp modelId="{23188CE0-306F-49EA-9C25-BACD07040A47}">
      <dsp:nvSpPr>
        <dsp:cNvPr id="0" name=""/>
        <dsp:cNvSpPr/>
      </dsp:nvSpPr>
      <dsp:spPr>
        <a:xfrm>
          <a:off x="1633977" y="2709169"/>
          <a:ext cx="580361" cy="2228979"/>
        </a:xfrm>
        <a:custGeom>
          <a:avLst/>
          <a:gdLst/>
          <a:ahLst/>
          <a:cxnLst/>
          <a:rect l="0" t="0" r="0" b="0"/>
          <a:pathLst>
            <a:path>
              <a:moveTo>
                <a:pt x="0" y="0"/>
              </a:moveTo>
              <a:lnTo>
                <a:pt x="290180" y="0"/>
              </a:lnTo>
              <a:lnTo>
                <a:pt x="290180" y="2228979"/>
              </a:lnTo>
              <a:lnTo>
                <a:pt x="580361" y="2228979"/>
              </a:lnTo>
            </a:path>
          </a:pathLst>
        </a:custGeom>
        <a:noFill/>
        <a:ln w="20000" cap="flat" cmpd="sng" algn="ctr">
          <a:solidFill>
            <a:schemeClr val="accent5"/>
          </a:solidFill>
          <a:prstDash val="solid"/>
          <a:headEnd type="arrow" w="med" len="med"/>
          <a:tailEnd type="arrow" w="med" len="med"/>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z="-110000" contourW="9525" prstMaterial="matte">
          <a:bevelT w="0" h="0"/>
          <a:contourClr>
            <a:schemeClr val="accent5">
              <a:shade val="70000"/>
              <a:satMod val="105000"/>
            </a:schemeClr>
          </a:contourClr>
        </a:sp3d>
      </dsp:spPr>
      <dsp:style>
        <a:lnRef idx="3">
          <a:schemeClr val="accent5"/>
        </a:lnRef>
        <a:fillRef idx="0">
          <a:schemeClr val="accent5"/>
        </a:fillRef>
        <a:effectRef idx="2">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NG" sz="800" b="1" kern="1200">
            <a:ln>
              <a:noFill/>
            </a:ln>
            <a:solidFill>
              <a:sysClr val="windowText" lastClr="000000"/>
            </a:solidFill>
            <a:latin typeface="Gill Sans MT" panose="020B0502020104020203" pitchFamily="34" charset="0"/>
          </a:endParaRPr>
        </a:p>
      </dsp:txBody>
      <dsp:txXfrm>
        <a:off x="1866575" y="3766076"/>
        <a:ext cx="115164" cy="115164"/>
      </dsp:txXfrm>
    </dsp:sp>
    <dsp:sp modelId="{9DEBFDCF-EEB8-4CA6-A4CC-62CE8468DA5B}">
      <dsp:nvSpPr>
        <dsp:cNvPr id="0" name=""/>
        <dsp:cNvSpPr/>
      </dsp:nvSpPr>
      <dsp:spPr>
        <a:xfrm>
          <a:off x="5116143" y="1903320"/>
          <a:ext cx="821250" cy="1960726"/>
        </a:xfrm>
        <a:custGeom>
          <a:avLst/>
          <a:gdLst/>
          <a:ahLst/>
          <a:cxnLst/>
          <a:rect l="0" t="0" r="0" b="0"/>
          <a:pathLst>
            <a:path>
              <a:moveTo>
                <a:pt x="0" y="0"/>
              </a:moveTo>
              <a:lnTo>
                <a:pt x="410625" y="0"/>
              </a:lnTo>
              <a:lnTo>
                <a:pt x="410625" y="1960726"/>
              </a:lnTo>
              <a:lnTo>
                <a:pt x="821250" y="1960726"/>
              </a:lnTo>
            </a:path>
          </a:pathLst>
        </a:custGeom>
        <a:noFill/>
        <a:ln w="20000" cap="flat" cmpd="sng" algn="ctr">
          <a:solidFill>
            <a:schemeClr val="accent5"/>
          </a:solidFill>
          <a:prstDash val="solid"/>
          <a:headEnd type="arrow" w="med" len="med"/>
          <a:tailEnd type="arrow" w="med" len="med"/>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z="-110000" contourW="9525" prstMaterial="matte">
          <a:bevelT w="0" h="0"/>
          <a:contourClr>
            <a:schemeClr val="accent5">
              <a:shade val="70000"/>
              <a:satMod val="105000"/>
            </a:schemeClr>
          </a:contourClr>
        </a:sp3d>
      </dsp:spPr>
      <dsp:style>
        <a:lnRef idx="3">
          <a:schemeClr val="accent5"/>
        </a:lnRef>
        <a:fillRef idx="0">
          <a:schemeClr val="accent5"/>
        </a:fillRef>
        <a:effectRef idx="2">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NG" sz="800" b="1" kern="1200">
            <a:ln>
              <a:noFill/>
            </a:ln>
            <a:solidFill>
              <a:sysClr val="windowText" lastClr="000000"/>
            </a:solidFill>
            <a:latin typeface="Gill Sans MT" panose="020B0502020104020203" pitchFamily="34" charset="0"/>
          </a:endParaRPr>
        </a:p>
      </dsp:txBody>
      <dsp:txXfrm>
        <a:off x="5473624" y="2830539"/>
        <a:ext cx="106288" cy="106288"/>
      </dsp:txXfrm>
    </dsp:sp>
    <dsp:sp modelId="{9495F03E-76ED-4A00-974E-EFA2EADB833C}">
      <dsp:nvSpPr>
        <dsp:cNvPr id="0" name=""/>
        <dsp:cNvSpPr/>
      </dsp:nvSpPr>
      <dsp:spPr>
        <a:xfrm>
          <a:off x="5116143" y="1903320"/>
          <a:ext cx="821250" cy="529897"/>
        </a:xfrm>
        <a:custGeom>
          <a:avLst/>
          <a:gdLst/>
          <a:ahLst/>
          <a:cxnLst/>
          <a:rect l="0" t="0" r="0" b="0"/>
          <a:pathLst>
            <a:path>
              <a:moveTo>
                <a:pt x="0" y="0"/>
              </a:moveTo>
              <a:lnTo>
                <a:pt x="410625" y="0"/>
              </a:lnTo>
              <a:lnTo>
                <a:pt x="410625" y="529897"/>
              </a:lnTo>
              <a:lnTo>
                <a:pt x="821250" y="529897"/>
              </a:lnTo>
            </a:path>
          </a:pathLst>
        </a:custGeom>
        <a:noFill/>
        <a:ln w="20000" cap="flat" cmpd="sng" algn="ctr">
          <a:solidFill>
            <a:schemeClr val="accent5"/>
          </a:solidFill>
          <a:prstDash val="solid"/>
          <a:headEnd type="arrow" w="med" len="med"/>
          <a:tailEnd type="arrow" w="med" len="med"/>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z="-110000" contourW="9525" prstMaterial="matte">
          <a:bevelT w="0" h="0"/>
          <a:contourClr>
            <a:schemeClr val="accent5">
              <a:shade val="70000"/>
              <a:satMod val="105000"/>
            </a:schemeClr>
          </a:contourClr>
        </a:sp3d>
      </dsp:spPr>
      <dsp:style>
        <a:lnRef idx="3">
          <a:schemeClr val="accent5"/>
        </a:lnRef>
        <a:fillRef idx="0">
          <a:schemeClr val="accent5"/>
        </a:fillRef>
        <a:effectRef idx="2">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b="1" kern="1200">
            <a:ln>
              <a:noFill/>
            </a:ln>
            <a:solidFill>
              <a:sysClr val="windowText" lastClr="000000"/>
            </a:solidFill>
            <a:latin typeface="Gill Sans MT" panose="020B0502020104020203" pitchFamily="34" charset="0"/>
          </a:endParaRPr>
        </a:p>
      </dsp:txBody>
      <dsp:txXfrm>
        <a:off x="5502335" y="2143835"/>
        <a:ext cx="48868" cy="48868"/>
      </dsp:txXfrm>
    </dsp:sp>
    <dsp:sp modelId="{C4C647C6-FB87-4F15-B8A9-3D35B6F9DDB3}">
      <dsp:nvSpPr>
        <dsp:cNvPr id="0" name=""/>
        <dsp:cNvSpPr/>
      </dsp:nvSpPr>
      <dsp:spPr>
        <a:xfrm>
          <a:off x="5116143" y="869269"/>
          <a:ext cx="821889" cy="1034051"/>
        </a:xfrm>
        <a:custGeom>
          <a:avLst/>
          <a:gdLst/>
          <a:ahLst/>
          <a:cxnLst/>
          <a:rect l="0" t="0" r="0" b="0"/>
          <a:pathLst>
            <a:path>
              <a:moveTo>
                <a:pt x="0" y="1034051"/>
              </a:moveTo>
              <a:lnTo>
                <a:pt x="410944" y="1034051"/>
              </a:lnTo>
              <a:lnTo>
                <a:pt x="410944" y="0"/>
              </a:lnTo>
              <a:lnTo>
                <a:pt x="821889" y="0"/>
              </a:lnTo>
            </a:path>
          </a:pathLst>
        </a:custGeom>
        <a:noFill/>
        <a:ln w="20000" cap="flat" cmpd="sng" algn="ctr">
          <a:solidFill>
            <a:schemeClr val="accent5"/>
          </a:solidFill>
          <a:prstDash val="solid"/>
          <a:headEnd type="arrow" w="med" len="med"/>
          <a:tailEnd type="arrow" w="med" len="med"/>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z="-110000" contourW="9525" prstMaterial="matte">
          <a:bevelT w="0" h="0"/>
          <a:contourClr>
            <a:schemeClr val="accent5">
              <a:shade val="70000"/>
              <a:satMod val="105000"/>
            </a:schemeClr>
          </a:contourClr>
        </a:sp3d>
      </dsp:spPr>
      <dsp:style>
        <a:lnRef idx="3">
          <a:schemeClr val="accent5"/>
        </a:lnRef>
        <a:fillRef idx="0">
          <a:schemeClr val="accent5"/>
        </a:fillRef>
        <a:effectRef idx="2">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b="1" kern="1200">
            <a:ln>
              <a:noFill/>
            </a:ln>
            <a:solidFill>
              <a:sysClr val="windowText" lastClr="000000"/>
            </a:solidFill>
            <a:latin typeface="Gill Sans MT" panose="020B0502020104020203" pitchFamily="34" charset="0"/>
          </a:endParaRPr>
        </a:p>
      </dsp:txBody>
      <dsp:txXfrm>
        <a:off x="5494066" y="1353272"/>
        <a:ext cx="66044" cy="66044"/>
      </dsp:txXfrm>
    </dsp:sp>
    <dsp:sp modelId="{2D7D3D39-8C80-4587-85F4-E35EB9405E05}">
      <dsp:nvSpPr>
        <dsp:cNvPr id="0" name=""/>
        <dsp:cNvSpPr/>
      </dsp:nvSpPr>
      <dsp:spPr>
        <a:xfrm>
          <a:off x="1633977" y="1903320"/>
          <a:ext cx="580361" cy="805848"/>
        </a:xfrm>
        <a:custGeom>
          <a:avLst/>
          <a:gdLst/>
          <a:ahLst/>
          <a:cxnLst/>
          <a:rect l="0" t="0" r="0" b="0"/>
          <a:pathLst>
            <a:path>
              <a:moveTo>
                <a:pt x="0" y="805848"/>
              </a:moveTo>
              <a:lnTo>
                <a:pt x="290180" y="805848"/>
              </a:lnTo>
              <a:lnTo>
                <a:pt x="290180" y="0"/>
              </a:lnTo>
              <a:lnTo>
                <a:pt x="580361" y="0"/>
              </a:lnTo>
            </a:path>
          </a:pathLst>
        </a:custGeom>
        <a:noFill/>
        <a:ln w="20000" cap="flat" cmpd="sng" algn="ctr">
          <a:solidFill>
            <a:schemeClr val="accent5"/>
          </a:solidFill>
          <a:prstDash val="solid"/>
          <a:headEnd type="arrow" w="med" len="med"/>
          <a:tailEnd type="arrow" w="med" len="med"/>
        </a:ln>
        <a:effectLst>
          <a:outerShdw blurRad="50800" dist="25400" dir="5400000" rotWithShape="0">
            <a:srgbClr val="000000">
              <a:alpha val="45000"/>
            </a:srgbClr>
          </a:outerShdw>
        </a:effectLst>
        <a:scene3d>
          <a:camera prst="orthographicFront">
            <a:rot lat="0" lon="0" rev="0"/>
          </a:camera>
          <a:lightRig rig="contrasting" dir="t">
            <a:rot lat="0" lon="0" rev="1200000"/>
          </a:lightRig>
        </a:scene3d>
        <a:sp3d z="-110000" contourW="9525" prstMaterial="matte">
          <a:bevelT/>
          <a:contourClr>
            <a:schemeClr val="accent5">
              <a:shade val="70000"/>
              <a:satMod val="105000"/>
            </a:schemeClr>
          </a:contourClr>
        </a:sp3d>
      </dsp:spPr>
      <dsp:style>
        <a:lnRef idx="3">
          <a:schemeClr val="accent5"/>
        </a:lnRef>
        <a:fillRef idx="0">
          <a:schemeClr val="accent5"/>
        </a:fillRef>
        <a:effectRef idx="2">
          <a:schemeClr val="accent5"/>
        </a:effectRef>
        <a:fontRef idx="minor">
          <a:schemeClr val="tx1"/>
        </a:fontRef>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NG" sz="500" b="1" kern="1200">
            <a:ln>
              <a:noFill/>
            </a:ln>
            <a:solidFill>
              <a:sysClr val="windowText" lastClr="000000"/>
            </a:solidFill>
            <a:latin typeface="Gill Sans MT" panose="020B0502020104020203" pitchFamily="34" charset="0"/>
          </a:endParaRPr>
        </a:p>
      </dsp:txBody>
      <dsp:txXfrm>
        <a:off x="1899330" y="2281418"/>
        <a:ext cx="49654" cy="49654"/>
      </dsp:txXfrm>
    </dsp:sp>
    <dsp:sp modelId="{3722604A-5072-476B-B095-1A5146F19A7D}">
      <dsp:nvSpPr>
        <dsp:cNvPr id="0" name=""/>
        <dsp:cNvSpPr/>
      </dsp:nvSpPr>
      <dsp:spPr>
        <a:xfrm rot="16200000">
          <a:off x="-1390715" y="2012625"/>
          <a:ext cx="4656298" cy="1393087"/>
        </a:xfrm>
        <a:prstGeom prst="rect">
          <a:avLst/>
        </a:prstGeom>
        <a:solidFill>
          <a:schemeClr val="accent5"/>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5"/>
        </a:fillRef>
        <a:effectRef idx="1">
          <a:schemeClr val="accent5"/>
        </a:effectRef>
        <a:fontRef idx="minor">
          <a:schemeClr val="lt1"/>
        </a:fontRef>
      </dsp:style>
      <dsp:txBody>
        <a:bodyPr spcFirstLastPara="0" vert="horz" wrap="square" lIns="12700" tIns="12700" rIns="12700" bIns="12700" numCol="1" spcCol="1270" anchor="ctr" anchorCtr="0">
          <a:noAutofit/>
          <a:sp3d extrusionH="57150">
            <a:bevelT h="25400" prst="softRound"/>
          </a:sp3d>
        </a:bodyPr>
        <a:lstStyle/>
        <a:p>
          <a:pPr marL="0" lvl="0" indent="0" algn="ctr" defTabSz="889000">
            <a:lnSpc>
              <a:spcPct val="90000"/>
            </a:lnSpc>
            <a:spcBef>
              <a:spcPct val="0"/>
            </a:spcBef>
            <a:spcAft>
              <a:spcPct val="35000"/>
            </a:spcAft>
            <a:buNone/>
          </a:pPr>
          <a:r>
            <a:rPr lang="en-GB" sz="2000" b="1" kern="1200" dirty="0">
              <a:ln>
                <a:noFill/>
              </a:ln>
              <a:solidFill>
                <a:sysClr val="windowText" lastClr="000000"/>
              </a:solidFill>
              <a:latin typeface="Gill Sans MT" panose="020B0502020104020203" pitchFamily="34" charset="0"/>
            </a:rPr>
            <a:t>Consolidate Budget/Report</a:t>
          </a:r>
        </a:p>
        <a:p>
          <a:pPr marL="0" lvl="0" indent="0" algn="ctr" defTabSz="889000">
            <a:lnSpc>
              <a:spcPct val="90000"/>
            </a:lnSpc>
            <a:spcBef>
              <a:spcPct val="0"/>
            </a:spcBef>
            <a:spcAft>
              <a:spcPct val="35000"/>
            </a:spcAft>
            <a:buNone/>
          </a:pPr>
          <a:r>
            <a:rPr lang="en-GB" sz="2000" b="1" kern="1200" dirty="0">
              <a:ln>
                <a:noFill/>
              </a:ln>
              <a:solidFill>
                <a:sysClr val="windowText" lastClr="000000"/>
              </a:solidFill>
              <a:latin typeface="Gill Sans MT" panose="020B0502020104020203" pitchFamily="34" charset="0"/>
            </a:rPr>
            <a:t>Both Summary and detailed (use annexes)</a:t>
          </a:r>
          <a:endParaRPr lang="en-NG" sz="2000" b="1" kern="1200" dirty="0">
            <a:ln>
              <a:noFill/>
            </a:ln>
            <a:solidFill>
              <a:sysClr val="windowText" lastClr="000000"/>
            </a:solidFill>
            <a:latin typeface="Gill Sans MT" panose="020B0502020104020203" pitchFamily="34" charset="0"/>
          </a:endParaRPr>
        </a:p>
      </dsp:txBody>
      <dsp:txXfrm>
        <a:off x="-1390715" y="2012625"/>
        <a:ext cx="4656298" cy="1393087"/>
      </dsp:txXfrm>
    </dsp:sp>
    <dsp:sp modelId="{300C9500-F8A5-4268-9E82-4C9360C418C3}">
      <dsp:nvSpPr>
        <dsp:cNvPr id="0" name=""/>
        <dsp:cNvSpPr/>
      </dsp:nvSpPr>
      <dsp:spPr>
        <a:xfrm>
          <a:off x="2214338" y="1460972"/>
          <a:ext cx="2901805" cy="884696"/>
        </a:xfrm>
        <a:prstGeom prst="rect">
          <a:avLst/>
        </a:prstGeom>
        <a:solidFill>
          <a:schemeClr val="accent6"/>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6"/>
        </a:fillRef>
        <a:effectRef idx="1">
          <a:schemeClr val="accent6"/>
        </a:effectRef>
        <a:fontRef idx="minor">
          <a:schemeClr val="lt1"/>
        </a:fontRef>
      </dsp:style>
      <dsp:txBody>
        <a:bodyPr spcFirstLastPara="0" vert="horz" wrap="square" lIns="11430" tIns="11430" rIns="11430" bIns="11430" numCol="1" spcCol="1270" anchor="ctr" anchorCtr="0">
          <a:noAutofit/>
          <a:sp3d extrusionH="57150">
            <a:bevelT h="25400" prst="softRound"/>
          </a:sp3d>
        </a:bodyPr>
        <a:lstStyle/>
        <a:p>
          <a:pPr marL="0" lvl="0" indent="0" algn="ctr" defTabSz="800100">
            <a:lnSpc>
              <a:spcPct val="90000"/>
            </a:lnSpc>
            <a:spcBef>
              <a:spcPct val="0"/>
            </a:spcBef>
            <a:spcAft>
              <a:spcPct val="35000"/>
            </a:spcAft>
            <a:buNone/>
          </a:pPr>
          <a:r>
            <a:rPr lang="en-GB" sz="1800" b="1" kern="1200" dirty="0">
              <a:ln>
                <a:noFill/>
              </a:ln>
              <a:solidFill>
                <a:sysClr val="windowText" lastClr="000000"/>
              </a:solidFill>
              <a:latin typeface="Gill Sans MT" panose="020B0502020104020203" pitchFamily="34" charset="0"/>
            </a:rPr>
            <a:t>Form Level</a:t>
          </a:r>
          <a:endParaRPr lang="en-NG" sz="1800" b="1" kern="1200" dirty="0">
            <a:ln>
              <a:noFill/>
            </a:ln>
            <a:solidFill>
              <a:sysClr val="windowText" lastClr="000000"/>
            </a:solidFill>
            <a:latin typeface="Gill Sans MT" panose="020B0502020104020203" pitchFamily="34" charset="0"/>
          </a:endParaRPr>
        </a:p>
      </dsp:txBody>
      <dsp:txXfrm>
        <a:off x="2214338" y="1460972"/>
        <a:ext cx="2901805" cy="884696"/>
      </dsp:txXfrm>
    </dsp:sp>
    <dsp:sp modelId="{5BA558FE-62AF-4847-A011-DFEE43629B3C}">
      <dsp:nvSpPr>
        <dsp:cNvPr id="0" name=""/>
        <dsp:cNvSpPr/>
      </dsp:nvSpPr>
      <dsp:spPr>
        <a:xfrm>
          <a:off x="5938032" y="76200"/>
          <a:ext cx="2901167" cy="1586137"/>
        </a:xfrm>
        <a:prstGeom prst="rect">
          <a:avLst/>
        </a:prstGeom>
        <a:solidFill>
          <a:srgbClr val="FFFF00"/>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5"/>
        </a:fillRef>
        <a:effectRef idx="1">
          <a:schemeClr val="accent5"/>
        </a:effectRef>
        <a:fontRef idx="minor">
          <a:schemeClr val="lt1"/>
        </a:fontRef>
      </dsp:style>
      <dsp:txBody>
        <a:bodyPr spcFirstLastPara="0" vert="horz" wrap="square" lIns="11430" tIns="11430" rIns="11430" bIns="11430" numCol="1" spcCol="1270" anchor="ctr" anchorCtr="0">
          <a:noAutofit/>
          <a:sp3d extrusionH="57150">
            <a:bevelT h="25400" prst="softRound"/>
          </a:sp3d>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ln>
                <a:noFill/>
              </a:ln>
              <a:solidFill>
                <a:sysClr val="windowText" lastClr="000000"/>
              </a:solidFill>
              <a:latin typeface="Gill Sans MT" panose="020B0502020104020203" pitchFamily="34" charset="0"/>
            </a:rPr>
            <a:t>Ministry Based e.g. </a:t>
          </a:r>
        </a:p>
        <a:p>
          <a:pPr marL="0" lvl="0" indent="0" algn="ctr" defTabSz="800100">
            <a:lnSpc>
              <a:spcPct val="90000"/>
            </a:lnSpc>
            <a:spcBef>
              <a:spcPct val="0"/>
            </a:spcBef>
            <a:spcAft>
              <a:spcPct val="35000"/>
            </a:spcAft>
            <a:buFont typeface="Arial" panose="020B0604020202020204" pitchFamily="34" charset="0"/>
            <a:buNone/>
          </a:pPr>
          <a:r>
            <a:rPr lang="en-GB" sz="1800" b="1" kern="1200" dirty="0">
              <a:ln>
                <a:noFill/>
              </a:ln>
              <a:solidFill>
                <a:sysClr val="windowText" lastClr="000000"/>
              </a:solidFill>
              <a:latin typeface="Gill Sans MT" panose="020B0502020104020203" pitchFamily="34" charset="0"/>
            </a:rPr>
            <a:t>Discipleship, </a:t>
          </a:r>
        </a:p>
        <a:p>
          <a:pPr marL="0" lvl="0" indent="0" algn="ctr" defTabSz="800100">
            <a:lnSpc>
              <a:spcPct val="90000"/>
            </a:lnSpc>
            <a:spcBef>
              <a:spcPct val="0"/>
            </a:spcBef>
            <a:spcAft>
              <a:spcPct val="35000"/>
            </a:spcAft>
            <a:buFont typeface="Arial" panose="020B0604020202020204" pitchFamily="34" charset="0"/>
            <a:buNone/>
          </a:pPr>
          <a:r>
            <a:rPr lang="en-GB" sz="1800" b="1" kern="1200" dirty="0">
              <a:ln>
                <a:noFill/>
              </a:ln>
              <a:solidFill>
                <a:sysClr val="windowText" lastClr="000000"/>
              </a:solidFill>
              <a:latin typeface="Gill Sans MT" panose="020B0502020104020203" pitchFamily="34" charset="0"/>
            </a:rPr>
            <a:t>Evangelism</a:t>
          </a:r>
        </a:p>
        <a:p>
          <a:pPr marL="0" lvl="0" indent="0" algn="ctr" defTabSz="800100">
            <a:lnSpc>
              <a:spcPct val="90000"/>
            </a:lnSpc>
            <a:spcBef>
              <a:spcPct val="0"/>
            </a:spcBef>
            <a:spcAft>
              <a:spcPct val="35000"/>
            </a:spcAft>
            <a:buFont typeface="Arial" panose="020B0604020202020204" pitchFamily="34" charset="0"/>
            <a:buNone/>
          </a:pPr>
          <a:r>
            <a:rPr lang="en-GB" sz="1800" b="1" kern="1200" dirty="0">
              <a:ln>
                <a:noFill/>
              </a:ln>
              <a:solidFill>
                <a:sysClr val="windowText" lastClr="000000"/>
              </a:solidFill>
              <a:latin typeface="Gill Sans MT" panose="020B0502020104020203" pitchFamily="34" charset="0"/>
            </a:rPr>
            <a:t>Leaders development</a:t>
          </a:r>
          <a:endParaRPr lang="en-NG" sz="1800" b="1" kern="1200" dirty="0">
            <a:ln>
              <a:noFill/>
            </a:ln>
            <a:solidFill>
              <a:sysClr val="windowText" lastClr="000000"/>
            </a:solidFill>
            <a:latin typeface="Gill Sans MT" panose="020B0502020104020203" pitchFamily="34" charset="0"/>
          </a:endParaRPr>
        </a:p>
      </dsp:txBody>
      <dsp:txXfrm>
        <a:off x="5938032" y="76200"/>
        <a:ext cx="2901167" cy="1586137"/>
      </dsp:txXfrm>
    </dsp:sp>
    <dsp:sp modelId="{275C46CD-0C17-4C3D-9452-27BB6AE01595}">
      <dsp:nvSpPr>
        <dsp:cNvPr id="0" name=""/>
        <dsp:cNvSpPr/>
      </dsp:nvSpPr>
      <dsp:spPr>
        <a:xfrm>
          <a:off x="5937394" y="1990870"/>
          <a:ext cx="2901805" cy="884696"/>
        </a:xfrm>
        <a:prstGeom prst="rect">
          <a:avLst/>
        </a:prstGeom>
        <a:solidFill>
          <a:schemeClr val="accent5"/>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5"/>
        </a:fillRef>
        <a:effectRef idx="1">
          <a:schemeClr val="accent5"/>
        </a:effectRef>
        <a:fontRef idx="minor">
          <a:schemeClr val="lt1"/>
        </a:fontRef>
      </dsp:style>
      <dsp:txBody>
        <a:bodyPr spcFirstLastPara="0" vert="horz" wrap="square" lIns="11430" tIns="11430" rIns="11430" bIns="11430" numCol="1" spcCol="1270" anchor="ctr" anchorCtr="0">
          <a:noAutofit/>
          <a:sp3d extrusionH="57150">
            <a:bevelT h="25400" prst="softRound"/>
          </a:sp3d>
        </a:bodyPr>
        <a:lstStyle/>
        <a:p>
          <a:pPr marL="0" lvl="0" indent="0" algn="ctr" defTabSz="800100">
            <a:lnSpc>
              <a:spcPct val="90000"/>
            </a:lnSpc>
            <a:spcBef>
              <a:spcPct val="0"/>
            </a:spcBef>
            <a:spcAft>
              <a:spcPct val="35000"/>
            </a:spcAft>
            <a:buNone/>
          </a:pPr>
          <a:r>
            <a:rPr lang="en-GB" sz="1800" b="1" kern="1200" dirty="0">
              <a:ln>
                <a:noFill/>
              </a:ln>
              <a:solidFill>
                <a:sysClr val="windowText" lastClr="000000"/>
              </a:solidFill>
              <a:latin typeface="Gill Sans MT" panose="020B0502020104020203" pitchFamily="34" charset="0"/>
            </a:rPr>
            <a:t>Project Budget</a:t>
          </a:r>
          <a:endParaRPr lang="en-NG" sz="1800" b="1" kern="1200" dirty="0">
            <a:ln>
              <a:noFill/>
            </a:ln>
            <a:solidFill>
              <a:sysClr val="windowText" lastClr="000000"/>
            </a:solidFill>
            <a:latin typeface="Gill Sans MT" panose="020B0502020104020203" pitchFamily="34" charset="0"/>
          </a:endParaRPr>
        </a:p>
      </dsp:txBody>
      <dsp:txXfrm>
        <a:off x="5937394" y="1990870"/>
        <a:ext cx="2901805" cy="884696"/>
      </dsp:txXfrm>
    </dsp:sp>
    <dsp:sp modelId="{AE09DB91-804B-48C6-882B-530FA82AD607}">
      <dsp:nvSpPr>
        <dsp:cNvPr id="0" name=""/>
        <dsp:cNvSpPr/>
      </dsp:nvSpPr>
      <dsp:spPr>
        <a:xfrm>
          <a:off x="5937394" y="3421699"/>
          <a:ext cx="2901805" cy="884696"/>
        </a:xfrm>
        <a:prstGeom prst="rect">
          <a:avLst/>
        </a:prstGeom>
        <a:solidFill>
          <a:schemeClr val="accent3"/>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3"/>
        </a:fillRef>
        <a:effectRef idx="1">
          <a:schemeClr val="accent3"/>
        </a:effectRef>
        <a:fontRef idx="minor">
          <a:schemeClr val="lt1"/>
        </a:fontRef>
      </dsp:style>
      <dsp:txBody>
        <a:bodyPr spcFirstLastPara="0" vert="horz" wrap="square" lIns="11430" tIns="11430" rIns="11430" bIns="11430" numCol="1" spcCol="1270" anchor="ctr" anchorCtr="0">
          <a:noAutofit/>
          <a:sp3d extrusionH="57150">
            <a:bevelT h="25400" prst="softRound"/>
          </a:sp3d>
        </a:bodyPr>
        <a:lstStyle/>
        <a:p>
          <a:pPr marL="0" lvl="0" indent="0" algn="ctr" defTabSz="800100">
            <a:lnSpc>
              <a:spcPct val="90000"/>
            </a:lnSpc>
            <a:spcBef>
              <a:spcPct val="0"/>
            </a:spcBef>
            <a:spcAft>
              <a:spcPct val="35000"/>
            </a:spcAft>
            <a:buNone/>
          </a:pPr>
          <a:r>
            <a:rPr lang="en-GB" sz="1800" b="1" kern="1200" dirty="0">
              <a:ln>
                <a:noFill/>
              </a:ln>
              <a:solidFill>
                <a:sysClr val="windowText" lastClr="000000"/>
              </a:solidFill>
              <a:latin typeface="Gill Sans MT" panose="020B0502020104020203" pitchFamily="34" charset="0"/>
            </a:rPr>
            <a:t>Administrative budget</a:t>
          </a:r>
          <a:endParaRPr lang="en-NG" sz="1800" b="1" kern="1200" dirty="0">
            <a:ln>
              <a:noFill/>
            </a:ln>
            <a:solidFill>
              <a:sysClr val="windowText" lastClr="000000"/>
            </a:solidFill>
            <a:latin typeface="Gill Sans MT" panose="020B0502020104020203" pitchFamily="34" charset="0"/>
          </a:endParaRPr>
        </a:p>
      </dsp:txBody>
      <dsp:txXfrm>
        <a:off x="5937394" y="3421699"/>
        <a:ext cx="2901805" cy="884696"/>
      </dsp:txXfrm>
    </dsp:sp>
    <dsp:sp modelId="{7EA30A3B-D222-4458-BE62-A605610BB483}">
      <dsp:nvSpPr>
        <dsp:cNvPr id="0" name=""/>
        <dsp:cNvSpPr/>
      </dsp:nvSpPr>
      <dsp:spPr>
        <a:xfrm>
          <a:off x="2214338" y="4495800"/>
          <a:ext cx="2901805" cy="884696"/>
        </a:xfrm>
        <a:prstGeom prst="rect">
          <a:avLst/>
        </a:prstGeom>
        <a:solidFill>
          <a:schemeClr val="accent1"/>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1"/>
        </a:fillRef>
        <a:effectRef idx="1">
          <a:schemeClr val="accent1"/>
        </a:effectRef>
        <a:fontRef idx="minor">
          <a:schemeClr val="lt1"/>
        </a:fontRef>
      </dsp:style>
      <dsp:txBody>
        <a:bodyPr spcFirstLastPara="0" vert="horz" wrap="square" lIns="11430" tIns="11430" rIns="11430" bIns="11430" numCol="1" spcCol="1270" anchor="ctr" anchorCtr="0">
          <a:noAutofit/>
          <a:sp3d extrusionH="57150">
            <a:bevelT h="25400" prst="softRound"/>
          </a:sp3d>
        </a:bodyPr>
        <a:lstStyle/>
        <a:p>
          <a:pPr marL="0" lvl="0" indent="0" algn="ctr" defTabSz="800100">
            <a:lnSpc>
              <a:spcPct val="150000"/>
            </a:lnSpc>
            <a:spcBef>
              <a:spcPct val="0"/>
            </a:spcBef>
            <a:spcAft>
              <a:spcPct val="35000"/>
            </a:spcAft>
            <a:buNone/>
          </a:pPr>
          <a:r>
            <a:rPr lang="en-GB" sz="1800" b="1" kern="1200" dirty="0">
              <a:ln>
                <a:noFill/>
              </a:ln>
              <a:solidFill>
                <a:sysClr val="windowText" lastClr="000000"/>
              </a:solidFill>
              <a:latin typeface="Gill Sans MT" panose="020B0502020104020203" pitchFamily="34" charset="0"/>
            </a:rPr>
            <a:t>Chapter level – Sub County</a:t>
          </a:r>
          <a:endParaRPr lang="en-NG" sz="1800" b="1" kern="1200" dirty="0">
            <a:ln>
              <a:noFill/>
            </a:ln>
            <a:solidFill>
              <a:sysClr val="windowText" lastClr="000000"/>
            </a:solidFill>
            <a:latin typeface="Gill Sans MT" panose="020B0502020104020203" pitchFamily="34" charset="0"/>
          </a:endParaRPr>
        </a:p>
      </dsp:txBody>
      <dsp:txXfrm>
        <a:off x="2214338" y="4495800"/>
        <a:ext cx="2901805" cy="884696"/>
      </dsp:txXfrm>
    </dsp:sp>
    <dsp:sp modelId="{C2B476C2-2200-44DE-A229-730EF6C7F991}">
      <dsp:nvSpPr>
        <dsp:cNvPr id="0" name=""/>
        <dsp:cNvSpPr/>
      </dsp:nvSpPr>
      <dsp:spPr>
        <a:xfrm>
          <a:off x="5696504" y="4495832"/>
          <a:ext cx="2901805" cy="1066767"/>
        </a:xfrm>
        <a:prstGeom prst="rect">
          <a:avLst/>
        </a:prstGeom>
        <a:solidFill>
          <a:srgbClr val="FFC000"/>
        </a:solidFill>
        <a:ln w="20000" cap="flat" cmpd="sng" algn="ctr">
          <a:solidFill>
            <a:schemeClr val="lt1"/>
          </a:solidFill>
          <a:prstDash val="solid"/>
        </a:ln>
        <a:effectLst>
          <a:outerShdw blurRad="50800" dist="254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5"/>
        </a:fillRef>
        <a:effectRef idx="1">
          <a:schemeClr val="accent5"/>
        </a:effectRef>
        <a:fontRef idx="minor">
          <a:schemeClr val="lt1"/>
        </a:fontRef>
      </dsp:style>
      <dsp:txBody>
        <a:bodyPr spcFirstLastPara="0" vert="horz" wrap="square" lIns="11430" tIns="11430" rIns="11430" bIns="11430" numCol="1" spcCol="1270" anchor="ctr" anchorCtr="0">
          <a:noAutofit/>
          <a:sp3d extrusionH="57150">
            <a:bevelT h="25400" prst="softRound"/>
          </a:sp3d>
        </a:bodyPr>
        <a:lstStyle/>
        <a:p>
          <a:pPr marL="0" lvl="0" indent="0" algn="ctr" defTabSz="800100">
            <a:lnSpc>
              <a:spcPct val="90000"/>
            </a:lnSpc>
            <a:spcBef>
              <a:spcPct val="0"/>
            </a:spcBef>
            <a:spcAft>
              <a:spcPct val="35000"/>
            </a:spcAft>
            <a:buFont typeface="+mj-lt"/>
            <a:buNone/>
          </a:pPr>
          <a:r>
            <a:rPr lang="en-GB" sz="1800" b="1" kern="1200" dirty="0">
              <a:ln>
                <a:noFill/>
              </a:ln>
              <a:solidFill>
                <a:sysClr val="windowText" lastClr="000000"/>
              </a:solidFill>
              <a:latin typeface="Gill Sans MT" panose="020B0502020104020203" pitchFamily="34" charset="0"/>
            </a:rPr>
            <a:t>Ministry of service</a:t>
          </a:r>
        </a:p>
        <a:p>
          <a:pPr marL="0" lvl="0" indent="0" algn="ctr" defTabSz="800100">
            <a:lnSpc>
              <a:spcPct val="90000"/>
            </a:lnSpc>
            <a:spcBef>
              <a:spcPct val="0"/>
            </a:spcBef>
            <a:spcAft>
              <a:spcPct val="35000"/>
            </a:spcAft>
            <a:buFont typeface="+mj-lt"/>
            <a:buNone/>
          </a:pPr>
          <a:r>
            <a:rPr lang="en-GB" sz="1800" b="1" kern="1200" dirty="0">
              <a:ln>
                <a:noFill/>
              </a:ln>
              <a:solidFill>
                <a:sysClr val="windowText" lastClr="000000"/>
              </a:solidFill>
              <a:latin typeface="Gill Sans MT" panose="020B0502020104020203" pitchFamily="34" charset="0"/>
            </a:rPr>
            <a:t>Administrative</a:t>
          </a:r>
        </a:p>
        <a:p>
          <a:pPr marL="0" lvl="0" indent="0" algn="ctr" defTabSz="800100">
            <a:lnSpc>
              <a:spcPct val="90000"/>
            </a:lnSpc>
            <a:spcBef>
              <a:spcPct val="0"/>
            </a:spcBef>
            <a:spcAft>
              <a:spcPct val="35000"/>
            </a:spcAft>
            <a:buFont typeface="+mj-lt"/>
            <a:buNone/>
          </a:pPr>
          <a:r>
            <a:rPr lang="en-GB" sz="1800" b="1" kern="1200" dirty="0">
              <a:ln>
                <a:noFill/>
              </a:ln>
              <a:solidFill>
                <a:sysClr val="windowText" lastClr="000000"/>
              </a:solidFill>
              <a:latin typeface="Gill Sans MT" panose="020B0502020104020203" pitchFamily="34" charset="0"/>
            </a:rPr>
            <a:t>Project etc</a:t>
          </a:r>
          <a:endParaRPr lang="en-NG" sz="1800" b="1" kern="1200" dirty="0">
            <a:ln>
              <a:noFill/>
            </a:ln>
            <a:solidFill>
              <a:sysClr val="windowText" lastClr="000000"/>
            </a:solidFill>
            <a:latin typeface="Gill Sans MT" panose="020B0502020104020203" pitchFamily="34" charset="0"/>
          </a:endParaRPr>
        </a:p>
      </dsp:txBody>
      <dsp:txXfrm>
        <a:off x="5696504" y="4495832"/>
        <a:ext cx="2901805" cy="1066767"/>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312D31-B0AA-4AB7-8F93-F9128DEC4A6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a:extLst>
              <a:ext uri="{FF2B5EF4-FFF2-40B4-BE49-F238E27FC236}">
                <a16:creationId xmlns:a16="http://schemas.microsoft.com/office/drawing/2014/main" id="{88A4B769-4FA7-4ACF-8EF1-6184DD7E95D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BE74A3-B7E6-46E9-921A-9F44792909C3}" type="datetimeFigureOut">
              <a:rPr lang="en-NG" smtClean="0"/>
              <a:t>10/02/2021</a:t>
            </a:fld>
            <a:endParaRPr lang="en-NG"/>
          </a:p>
        </p:txBody>
      </p:sp>
      <p:sp>
        <p:nvSpPr>
          <p:cNvPr id="4" name="Footer Placeholder 3">
            <a:extLst>
              <a:ext uri="{FF2B5EF4-FFF2-40B4-BE49-F238E27FC236}">
                <a16:creationId xmlns:a16="http://schemas.microsoft.com/office/drawing/2014/main" id="{44BD676C-DCF7-4626-8C43-536BD8B2163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5" name="Slide Number Placeholder 4">
            <a:extLst>
              <a:ext uri="{FF2B5EF4-FFF2-40B4-BE49-F238E27FC236}">
                <a16:creationId xmlns:a16="http://schemas.microsoft.com/office/drawing/2014/main" id="{72529A08-442B-48D1-BA48-CDDC2E41522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02486F-8EAB-4046-964B-5C409D12FC17}" type="slidenum">
              <a:rPr lang="en-NG" smtClean="0"/>
              <a:t>‹#›</a:t>
            </a:fld>
            <a:endParaRPr lang="en-NG"/>
          </a:p>
        </p:txBody>
      </p:sp>
    </p:spTree>
    <p:extLst>
      <p:ext uri="{BB962C8B-B14F-4D97-AF65-F5344CB8AC3E}">
        <p14:creationId xmlns:p14="http://schemas.microsoft.com/office/powerpoint/2010/main" val="3016095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012DC1-CB2D-42E5-8D62-895FF4F16041}" type="datetimeFigureOut">
              <a:rPr lang="en-GB" smtClean="0"/>
              <a:t>10/02/2021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005539-98CC-42AA-AC63-A2F1FD2D18E8}" type="slidenum">
              <a:rPr lang="en-GB" smtClean="0"/>
              <a:t>‹#›</a:t>
            </a:fld>
            <a:endParaRPr lang="en-GB"/>
          </a:p>
        </p:txBody>
      </p:sp>
    </p:spTree>
    <p:extLst>
      <p:ext uri="{BB962C8B-B14F-4D97-AF65-F5344CB8AC3E}">
        <p14:creationId xmlns:p14="http://schemas.microsoft.com/office/powerpoint/2010/main" val="1343530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rgbClr val="002060"/>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dirty="0"/>
          </a:p>
        </p:txBody>
      </p:sp>
      <p:sp>
        <p:nvSpPr>
          <p:cNvPr id="8" name="Title 7"/>
          <p:cNvSpPr>
            <a:spLocks noGrp="1"/>
          </p:cNvSpPr>
          <p:nvPr>
            <p:ph type="ctrTitle"/>
          </p:nvPr>
        </p:nvSpPr>
        <p:spPr>
          <a:xfrm>
            <a:off x="146304" y="381000"/>
            <a:ext cx="8833104" cy="1752600"/>
          </a:xfrm>
        </p:spPr>
        <p:txBody>
          <a:bodyPr anchor="ctr"/>
          <a:lstStyle>
            <a:lvl1pPr>
              <a:defRPr sz="4200">
                <a:solidFill>
                  <a:schemeClr val="bg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758952"/>
          </a:xfrm>
          <a:solidFill>
            <a:srgbClr val="002060"/>
          </a:solidFill>
        </p:spPr>
        <p:txBody>
          <a:bodyPr anchor="ctr"/>
          <a:lstStyle>
            <a:lvl1pPr>
              <a:defRPr>
                <a:solidFill>
                  <a:schemeClr val="bg1"/>
                </a:solidFill>
                <a:latin typeface="Gill Sans MT" panose="020B0502020104020203" pitchFamily="34" charset="0"/>
              </a:defRPr>
            </a:lvl1pPr>
          </a:lstStyle>
          <a:p>
            <a:r>
              <a:rPr kumimoji="0" lang="en-US"/>
              <a:t>Click to edit Master title style</a:t>
            </a:r>
          </a:p>
        </p:txBody>
      </p:sp>
      <p:sp>
        <p:nvSpPr>
          <p:cNvPr id="4" name="Date Placeholder 3"/>
          <p:cNvSpPr>
            <a:spLocks noGrp="1"/>
          </p:cNvSpPr>
          <p:nvPr>
            <p:ph type="dt" sz="half" idx="10"/>
          </p:nvPr>
        </p:nvSpPr>
        <p:spPr>
          <a:xfrm>
            <a:off x="5791200" y="6404984"/>
            <a:ext cx="3200400" cy="275056"/>
          </a:xfrm>
          <a:solidFill>
            <a:srgbClr val="002060"/>
          </a:solidFill>
        </p:spPr>
        <p:txBody>
          <a:bodyPr/>
          <a:lstStyle/>
          <a:p>
            <a:fld id="{1D8BD707-D9CF-40AE-B4C6-C98DA3205C09}" type="datetimeFigureOut">
              <a:rPr lang="en-US" smtClean="0"/>
              <a:pPr/>
              <a:t>2/10/2021</a:t>
            </a:fld>
            <a:endParaRPr lang="en-US" dirty="0"/>
          </a:p>
        </p:txBody>
      </p:sp>
      <p:sp>
        <p:nvSpPr>
          <p:cNvPr id="5" name="Footer Placeholder 4"/>
          <p:cNvSpPr>
            <a:spLocks noGrp="1"/>
          </p:cNvSpPr>
          <p:nvPr>
            <p:ph type="ftr" sz="quarter" idx="11"/>
          </p:nvPr>
        </p:nvSpPr>
        <p:spPr>
          <a:xfrm>
            <a:off x="152400" y="6404984"/>
            <a:ext cx="5638800" cy="300616"/>
          </a:xfrm>
          <a:solidFill>
            <a:srgbClr val="002060"/>
          </a:solidFill>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dirty="0"/>
          </a:p>
        </p:txBody>
      </p:sp>
      <p:sp>
        <p:nvSpPr>
          <p:cNvPr id="8" name="Content Placeholder 7"/>
          <p:cNvSpPr>
            <a:spLocks noGrp="1"/>
          </p:cNvSpPr>
          <p:nvPr>
            <p:ph sz="quarter" idx="1"/>
          </p:nvPr>
        </p:nvSpPr>
        <p:spPr>
          <a:xfrm>
            <a:off x="170688" y="1009166"/>
            <a:ext cx="8839200" cy="5489448"/>
          </a:xfrm>
          <a:solidFill>
            <a:schemeClr val="accent5">
              <a:lumMod val="20000"/>
              <a:lumOff val="80000"/>
            </a:schemeClr>
          </a:solidFill>
        </p:spPr>
        <p:txBody>
          <a:bodyPr/>
          <a:lstStyle>
            <a:lvl1pPr>
              <a:defRPr>
                <a:latin typeface="Gill Sans MT" panose="020B0502020104020203" pitchFamily="34" charset="0"/>
              </a:defRPr>
            </a:lvl1pPr>
            <a:lvl2pPr>
              <a:defRPr>
                <a:latin typeface="Gill Sans MT" panose="020B0502020104020203" pitchFamily="34" charset="0"/>
              </a:defRPr>
            </a:lvl2pPr>
            <a:lvl3pPr>
              <a:defRPr>
                <a:latin typeface="Gill Sans MT" panose="020B0502020104020203" pitchFamily="34" charset="0"/>
              </a:defRPr>
            </a:lvl3pPr>
            <a:lvl4pPr>
              <a:defRPr>
                <a:latin typeface="Gill Sans MT" panose="020B0502020104020203" pitchFamily="34" charset="0"/>
              </a:defRPr>
            </a:lvl4pPr>
            <a:lvl5pPr>
              <a:defRPr>
                <a:latin typeface="Gill Sans MT" panose="020B0502020104020203" pitchFamily="34" charset="0"/>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5">
              <a:lumMod val="20000"/>
              <a:lumOff val="80000"/>
            </a:schemeClr>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rgbClr val="002060"/>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dirty="0"/>
          </a:p>
        </p:txBody>
      </p:sp>
      <p:sp>
        <p:nvSpPr>
          <p:cNvPr id="2" name="Title 1"/>
          <p:cNvSpPr>
            <a:spLocks noGrp="1"/>
          </p:cNvSpPr>
          <p:nvPr>
            <p:ph type="title"/>
          </p:nvPr>
        </p:nvSpPr>
        <p:spPr>
          <a:xfrm>
            <a:off x="304800" y="533400"/>
            <a:ext cx="8575249"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2/10/2021</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2/10/2021</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52000">
              <a:schemeClr val="accent5">
                <a:lumMod val="45000"/>
                <a:lumOff val="55000"/>
                <a:alpha val="84000"/>
              </a:schemeClr>
            </a:gs>
            <a:gs pos="83000">
              <a:schemeClr val="accent5">
                <a:lumMod val="45000"/>
                <a:lumOff val="55000"/>
              </a:schemeClr>
            </a:gs>
            <a:gs pos="100000">
              <a:schemeClr val="accent5">
                <a:lumMod val="30000"/>
                <a:lumOff val="7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rgbClr val="002060"/>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2/10/2021</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dirty="0"/>
          </a:p>
        </p:txBody>
      </p:sp>
      <p:sp>
        <p:nvSpPr>
          <p:cNvPr id="22" name="Title Placeholder 21"/>
          <p:cNvSpPr>
            <a:spLocks noGrp="1"/>
          </p:cNvSpPr>
          <p:nvPr>
            <p:ph type="title"/>
          </p:nvPr>
        </p:nvSpPr>
        <p:spPr>
          <a:xfrm>
            <a:off x="146304" y="152400"/>
            <a:ext cx="8836152" cy="758952"/>
          </a:xfrm>
          <a:prstGeom prst="rect">
            <a:avLst/>
          </a:prstGeom>
          <a:solidFill>
            <a:srgbClr val="002060"/>
          </a:solidFill>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155448" y="956036"/>
            <a:ext cx="8827008" cy="5424697"/>
          </a:xfrm>
          <a:prstGeom prst="rect">
            <a:avLst/>
          </a:prstGeom>
          <a:solidFill>
            <a:schemeClr val="accent5">
              <a:lumMod val="20000"/>
              <a:lumOff val="80000"/>
            </a:schemeClr>
          </a:solidFill>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txStyles>
    <p:titleStyle>
      <a:lvl1pPr algn="ctr" rtl="0" eaLnBrk="1" latinLnBrk="0" hangingPunct="1">
        <a:spcBef>
          <a:spcPct val="0"/>
        </a:spcBef>
        <a:buNone/>
        <a:defRPr kumimoji="0" sz="3300" kern="1200">
          <a:solidFill>
            <a:schemeClr val="bg1"/>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biblegateway.com/passage/?search=Ecclesiastes%208:5-7&amp;version=AMP#fen-AMP-17465b" TargetMode="External"/><Relationship Id="rId2" Type="http://schemas.openxmlformats.org/officeDocument/2006/relationships/hyperlink" Target="https://www.biblegateway.com/passage/?search=Ecclesiastes%208:5-7&amp;version=AMP#fen-AMP-17464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hyperlink" Target="https://www.biblegateway.com/passage/?search=Mathew+27%3A3-4&amp;version=AMPC#fen-AMPC-24133a"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Financial%20Records-%20KSCF%20KEAT%202020.xls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blegateway.com/passage/?search=Acts+6&amp;version=NIV#fen-NIV-27103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286000"/>
            <a:ext cx="8839200" cy="4419600"/>
          </a:xfrm>
        </p:spPr>
        <p:txBody>
          <a:bodyPr anchor="ctr">
            <a:normAutofit/>
          </a:bodyPr>
          <a:lstStyle/>
          <a:p>
            <a:pPr>
              <a:lnSpc>
                <a:spcPct val="150000"/>
              </a:lnSpc>
              <a:spcBef>
                <a:spcPts val="0"/>
              </a:spcBef>
            </a:pPr>
            <a:r>
              <a:rPr lang="en-GB" sz="3600" dirty="0">
                <a:solidFill>
                  <a:schemeClr val="tx1"/>
                </a:solidFill>
              </a:rPr>
              <a:t>PATRONS AND ASSOCIATES SERMINAR </a:t>
            </a:r>
            <a:endParaRPr lang="en-GB" sz="3600" b="1" dirty="0">
              <a:solidFill>
                <a:schemeClr val="tx1"/>
              </a:solidFill>
            </a:endParaRPr>
          </a:p>
          <a:p>
            <a:pPr>
              <a:lnSpc>
                <a:spcPct val="150000"/>
              </a:lnSpc>
            </a:pPr>
            <a:endParaRPr lang="en-GB" sz="1700" b="1" dirty="0">
              <a:solidFill>
                <a:schemeClr val="tx1"/>
              </a:solidFill>
            </a:endParaRPr>
          </a:p>
          <a:p>
            <a:pPr>
              <a:lnSpc>
                <a:spcPct val="150000"/>
              </a:lnSpc>
              <a:spcBef>
                <a:spcPts val="0"/>
              </a:spcBef>
            </a:pPr>
            <a:r>
              <a:rPr lang="en-GB" sz="3600" b="1" dirty="0">
                <a:solidFill>
                  <a:schemeClr val="tx1"/>
                </a:solidFill>
              </a:rPr>
              <a:t>ONLINE TRAINING</a:t>
            </a:r>
          </a:p>
          <a:p>
            <a:endParaRPr lang="en-GB" sz="500" b="1" dirty="0">
              <a:solidFill>
                <a:schemeClr val="tx1"/>
              </a:solidFill>
            </a:endParaRPr>
          </a:p>
          <a:p>
            <a:endParaRPr lang="en-GB" sz="500" dirty="0">
              <a:solidFill>
                <a:schemeClr val="tx1"/>
              </a:solidFill>
            </a:endParaRPr>
          </a:p>
          <a:p>
            <a:endParaRPr lang="en-GB" sz="500" b="1" dirty="0">
              <a:solidFill>
                <a:schemeClr val="tx1"/>
              </a:solidFill>
            </a:endParaRPr>
          </a:p>
          <a:p>
            <a:endParaRPr lang="en-GB" sz="500" b="1" dirty="0">
              <a:solidFill>
                <a:schemeClr val="tx1"/>
              </a:solidFill>
            </a:endParaRPr>
          </a:p>
          <a:p>
            <a:r>
              <a:rPr lang="en-GB" sz="1400" b="1" dirty="0">
                <a:solidFill>
                  <a:schemeClr val="tx1"/>
                </a:solidFill>
              </a:rPr>
              <a:t>BY</a:t>
            </a:r>
          </a:p>
          <a:p>
            <a:r>
              <a:rPr lang="en-GB" sz="1400" b="1" dirty="0">
                <a:solidFill>
                  <a:schemeClr val="tx1"/>
                </a:solidFill>
              </a:rPr>
              <a:t>ADRIAN GITAU</a:t>
            </a:r>
          </a:p>
        </p:txBody>
      </p:sp>
      <p:sp>
        <p:nvSpPr>
          <p:cNvPr id="2" name="Title 1"/>
          <p:cNvSpPr>
            <a:spLocks noGrp="1"/>
          </p:cNvSpPr>
          <p:nvPr>
            <p:ph type="ctrTitle"/>
          </p:nvPr>
        </p:nvSpPr>
        <p:spPr>
          <a:xfrm>
            <a:off x="152400" y="152400"/>
            <a:ext cx="8839200" cy="2057400"/>
          </a:xfrm>
          <a:solidFill>
            <a:srgbClr val="002060"/>
          </a:solidFill>
        </p:spPr>
        <p:txBody>
          <a:bodyPr anchor="ctr">
            <a:normAutofit/>
          </a:bodyPr>
          <a:lstStyle/>
          <a:p>
            <a:pPr>
              <a:spcAft>
                <a:spcPts val="1200"/>
              </a:spcAft>
            </a:pPr>
            <a:r>
              <a:rPr lang="en-GB" sz="5400" b="1" dirty="0">
                <a:solidFill>
                  <a:schemeClr val="bg1"/>
                </a:solidFill>
                <a:latin typeface="Baskerville Old Face" panose="02020602080505020303" pitchFamily="18" charset="0"/>
                <a:ea typeface="Arial Unicode MS" panose="020B0604020202020204" pitchFamily="34" charset="-128"/>
                <a:cs typeface="Arial Unicode MS" panose="020B0604020202020204" pitchFamily="34" charset="-128"/>
              </a:rPr>
              <a:t>FINANCIAL MANAGEMENT</a:t>
            </a:r>
          </a:p>
        </p:txBody>
      </p:sp>
    </p:spTree>
    <p:extLst>
      <p:ext uri="{BB962C8B-B14F-4D97-AF65-F5344CB8AC3E}">
        <p14:creationId xmlns:p14="http://schemas.microsoft.com/office/powerpoint/2010/main" val="3445759814"/>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0F352-69C7-4B26-B751-A3510F999DD1}"/>
              </a:ext>
            </a:extLst>
          </p:cNvPr>
          <p:cNvSpPr>
            <a:spLocks noGrp="1"/>
          </p:cNvSpPr>
          <p:nvPr>
            <p:ph type="title"/>
          </p:nvPr>
        </p:nvSpPr>
        <p:spPr>
          <a:xfrm>
            <a:off x="152400" y="152400"/>
            <a:ext cx="8839200" cy="990600"/>
          </a:xfrm>
        </p:spPr>
        <p:txBody>
          <a:bodyPr>
            <a:normAutofit fontScale="90000"/>
          </a:bodyPr>
          <a:lstStyle/>
          <a:p>
            <a:r>
              <a:rPr lang="en-GB" b="1" dirty="0"/>
              <a:t>Financial Management Budgeting and Reporting Structure</a:t>
            </a:r>
            <a:endParaRPr lang="en-NG" b="1" dirty="0"/>
          </a:p>
        </p:txBody>
      </p:sp>
      <p:graphicFrame>
        <p:nvGraphicFramePr>
          <p:cNvPr id="4" name="Content Placeholder 3">
            <a:extLst>
              <a:ext uri="{FF2B5EF4-FFF2-40B4-BE49-F238E27FC236}">
                <a16:creationId xmlns:a16="http://schemas.microsoft.com/office/drawing/2014/main" id="{001DE6F2-B07D-4437-B8A5-21ECE60C44D1}"/>
              </a:ext>
            </a:extLst>
          </p:cNvPr>
          <p:cNvGraphicFramePr>
            <a:graphicFrameLocks noGrp="1"/>
          </p:cNvGraphicFramePr>
          <p:nvPr>
            <p:ph sz="quarter" idx="1"/>
            <p:extLst>
              <p:ext uri="{D42A27DB-BD31-4B8C-83A1-F6EECF244321}">
                <p14:modId xmlns:p14="http://schemas.microsoft.com/office/powerpoint/2010/main" val="2183253290"/>
              </p:ext>
            </p:extLst>
          </p:nvPr>
        </p:nvGraphicFramePr>
        <p:xfrm>
          <a:off x="152400" y="1143000"/>
          <a:ext cx="88392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6844820"/>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D932E-EEC5-4210-859D-D67E60A24AAD}"/>
              </a:ext>
            </a:extLst>
          </p:cNvPr>
          <p:cNvSpPr>
            <a:spLocks noGrp="1"/>
          </p:cNvSpPr>
          <p:nvPr>
            <p:ph type="title"/>
          </p:nvPr>
        </p:nvSpPr>
        <p:spPr/>
        <p:txBody>
          <a:bodyPr/>
          <a:lstStyle/>
          <a:p>
            <a:r>
              <a:rPr lang="en-GB" dirty="0"/>
              <a:t>Discussion on the Diagram above</a:t>
            </a:r>
            <a:endParaRPr lang="en-NG" dirty="0"/>
          </a:p>
        </p:txBody>
      </p:sp>
      <p:sp>
        <p:nvSpPr>
          <p:cNvPr id="3" name="Content Placeholder 2">
            <a:extLst>
              <a:ext uri="{FF2B5EF4-FFF2-40B4-BE49-F238E27FC236}">
                <a16:creationId xmlns:a16="http://schemas.microsoft.com/office/drawing/2014/main" id="{F58E94CB-CD31-48D7-A5E7-398AA20275DD}"/>
              </a:ext>
            </a:extLst>
          </p:cNvPr>
          <p:cNvSpPr>
            <a:spLocks noGrp="1"/>
          </p:cNvSpPr>
          <p:nvPr>
            <p:ph sz="quarter" idx="1"/>
          </p:nvPr>
        </p:nvSpPr>
        <p:spPr>
          <a:xfrm>
            <a:off x="57912" y="1009166"/>
            <a:ext cx="9009888" cy="5772634"/>
          </a:xfrm>
        </p:spPr>
        <p:txBody>
          <a:bodyPr>
            <a:normAutofit/>
          </a:bodyPr>
          <a:lstStyle/>
          <a:p>
            <a:pPr marL="514350" indent="-514350" algn="just">
              <a:spcAft>
                <a:spcPts val="1200"/>
              </a:spcAft>
              <a:buFont typeface="+mj-lt"/>
              <a:buAutoNum type="arabicPeriod"/>
            </a:pPr>
            <a:r>
              <a:rPr lang="en-GB" sz="2000" dirty="0"/>
              <a:t>The </a:t>
            </a:r>
            <a:r>
              <a:rPr lang="en-GB" sz="2000" b="1" u="sng" dirty="0"/>
              <a:t>top leadership </a:t>
            </a:r>
            <a:r>
              <a:rPr lang="en-GB" sz="2000" dirty="0"/>
              <a:t>of every team should have </a:t>
            </a:r>
            <a:r>
              <a:rPr lang="en-GB" sz="2000" b="1" u="sng" dirty="0"/>
              <a:t>clear view </a:t>
            </a:r>
            <a:r>
              <a:rPr lang="en-GB" sz="2000" dirty="0"/>
              <a:t>of the lower units financial burdens. </a:t>
            </a:r>
          </a:p>
          <a:p>
            <a:pPr lvl="2" algn="just">
              <a:spcAft>
                <a:spcPts val="1200"/>
              </a:spcAft>
              <a:buFont typeface="Wingdings" panose="05000000000000000000" pitchFamily="2" charset="2"/>
              <a:buChar char="v"/>
            </a:pPr>
            <a:r>
              <a:rPr lang="en-GB" dirty="0"/>
              <a:t>Consider the burden borne by each unit in your team/ministry. </a:t>
            </a:r>
          </a:p>
          <a:p>
            <a:pPr lvl="2" algn="just">
              <a:spcAft>
                <a:spcPts val="1200"/>
              </a:spcAft>
              <a:buFont typeface="Wingdings" panose="05000000000000000000" pitchFamily="2" charset="2"/>
              <a:buChar char="v"/>
            </a:pPr>
            <a:r>
              <a:rPr lang="en-GB" dirty="0"/>
              <a:t>Teams simply use same members</a:t>
            </a:r>
          </a:p>
          <a:p>
            <a:pPr marL="514350" indent="-514350" algn="just">
              <a:spcAft>
                <a:spcPts val="1200"/>
              </a:spcAft>
              <a:buFont typeface="+mj-lt"/>
              <a:buAutoNum type="arabicPeriod"/>
            </a:pPr>
            <a:r>
              <a:rPr lang="en-GB" sz="2000" dirty="0"/>
              <a:t>Mostly, lowest units operate in </a:t>
            </a:r>
            <a:r>
              <a:rPr lang="en-GB" sz="2000" b="1" u="sng" dirty="0"/>
              <a:t>“silos</a:t>
            </a:r>
            <a:r>
              <a:rPr lang="en-GB" sz="2000" dirty="0"/>
              <a:t>”. They are independent from each other and do not discuss on levels of financial engagements on members. This leads to</a:t>
            </a:r>
          </a:p>
          <a:p>
            <a:pPr lvl="2" algn="just">
              <a:spcAft>
                <a:spcPts val="1200"/>
              </a:spcAft>
            </a:pPr>
            <a:r>
              <a:rPr lang="en-GB" dirty="0"/>
              <a:t>Over burdening the members financially which easily affects the membership numbers and the joy of fellowship</a:t>
            </a:r>
          </a:p>
          <a:p>
            <a:pPr lvl="2" algn="just">
              <a:spcAft>
                <a:spcPts val="1200"/>
              </a:spcAft>
            </a:pPr>
            <a:r>
              <a:rPr lang="en-GB" dirty="0"/>
              <a:t>It promotes competition than complementary attitudes among sub-committees/ ministries</a:t>
            </a:r>
          </a:p>
          <a:p>
            <a:pPr lvl="2" algn="just">
              <a:spcAft>
                <a:spcPts val="1200"/>
              </a:spcAft>
            </a:pPr>
            <a:r>
              <a:rPr lang="en-GB" dirty="0"/>
              <a:t>Members mostly owns up projects they are directly involved thus propagate disunity as members seek independent recognition</a:t>
            </a:r>
          </a:p>
          <a:p>
            <a:pPr marL="320040" lvl="1" indent="0" algn="just">
              <a:spcAft>
                <a:spcPts val="1200"/>
              </a:spcAft>
              <a:buNone/>
            </a:pPr>
            <a:r>
              <a:rPr lang="en-GB" sz="2000" dirty="0"/>
              <a:t>Share a testimony of ministry financial burden versus the membership</a:t>
            </a:r>
          </a:p>
          <a:p>
            <a:pPr lvl="2" algn="just">
              <a:spcAft>
                <a:spcPts val="1200"/>
              </a:spcAft>
            </a:pPr>
            <a:endParaRPr lang="en-NG" dirty="0"/>
          </a:p>
        </p:txBody>
      </p:sp>
    </p:spTree>
    <p:extLst>
      <p:ext uri="{BB962C8B-B14F-4D97-AF65-F5344CB8AC3E}">
        <p14:creationId xmlns:p14="http://schemas.microsoft.com/office/powerpoint/2010/main" val="1453686236"/>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CE4F4-D0C5-49EA-8732-84F8A8AF4104}"/>
              </a:ext>
            </a:extLst>
          </p:cNvPr>
          <p:cNvSpPr>
            <a:spLocks noGrp="1"/>
          </p:cNvSpPr>
          <p:nvPr>
            <p:ph type="title"/>
          </p:nvPr>
        </p:nvSpPr>
        <p:spPr>
          <a:xfrm>
            <a:off x="76200" y="0"/>
            <a:ext cx="8839200" cy="533400"/>
          </a:xfrm>
        </p:spPr>
        <p:txBody>
          <a:bodyPr>
            <a:normAutofit fontScale="90000"/>
          </a:bodyPr>
          <a:lstStyle/>
          <a:p>
            <a:r>
              <a:rPr lang="en-GB" dirty="0"/>
              <a:t>Sample Budget Template</a:t>
            </a:r>
            <a:endParaRPr lang="en-NG" dirty="0"/>
          </a:p>
        </p:txBody>
      </p:sp>
      <p:graphicFrame>
        <p:nvGraphicFramePr>
          <p:cNvPr id="10" name="Content Placeholder 9">
            <a:extLst>
              <a:ext uri="{FF2B5EF4-FFF2-40B4-BE49-F238E27FC236}">
                <a16:creationId xmlns:a16="http://schemas.microsoft.com/office/drawing/2014/main" id="{D4F83B7A-37FF-49D5-B5F7-763C976D67EA}"/>
              </a:ext>
            </a:extLst>
          </p:cNvPr>
          <p:cNvGraphicFramePr>
            <a:graphicFrameLocks noGrp="1"/>
          </p:cNvGraphicFramePr>
          <p:nvPr>
            <p:ph sz="quarter" idx="1"/>
            <p:extLst>
              <p:ext uri="{D42A27DB-BD31-4B8C-83A1-F6EECF244321}">
                <p14:modId xmlns:p14="http://schemas.microsoft.com/office/powerpoint/2010/main" val="1256409895"/>
              </p:ext>
            </p:extLst>
          </p:nvPr>
        </p:nvGraphicFramePr>
        <p:xfrm>
          <a:off x="76200" y="533400"/>
          <a:ext cx="8991600" cy="6192003"/>
        </p:xfrm>
        <a:graphic>
          <a:graphicData uri="http://schemas.openxmlformats.org/drawingml/2006/table">
            <a:tbl>
              <a:tblPr/>
              <a:tblGrid>
                <a:gridCol w="3567397">
                  <a:extLst>
                    <a:ext uri="{9D8B030D-6E8A-4147-A177-3AD203B41FA5}">
                      <a16:colId xmlns:a16="http://schemas.microsoft.com/office/drawing/2014/main" val="2306054250"/>
                    </a:ext>
                  </a:extLst>
                </a:gridCol>
                <a:gridCol w="964953">
                  <a:extLst>
                    <a:ext uri="{9D8B030D-6E8A-4147-A177-3AD203B41FA5}">
                      <a16:colId xmlns:a16="http://schemas.microsoft.com/office/drawing/2014/main" val="3093866305"/>
                    </a:ext>
                  </a:extLst>
                </a:gridCol>
                <a:gridCol w="1008814">
                  <a:extLst>
                    <a:ext uri="{9D8B030D-6E8A-4147-A177-3AD203B41FA5}">
                      <a16:colId xmlns:a16="http://schemas.microsoft.com/office/drawing/2014/main" val="1288518648"/>
                    </a:ext>
                  </a:extLst>
                </a:gridCol>
                <a:gridCol w="1008814">
                  <a:extLst>
                    <a:ext uri="{9D8B030D-6E8A-4147-A177-3AD203B41FA5}">
                      <a16:colId xmlns:a16="http://schemas.microsoft.com/office/drawing/2014/main" val="2694247823"/>
                    </a:ext>
                  </a:extLst>
                </a:gridCol>
                <a:gridCol w="2441622">
                  <a:extLst>
                    <a:ext uri="{9D8B030D-6E8A-4147-A177-3AD203B41FA5}">
                      <a16:colId xmlns:a16="http://schemas.microsoft.com/office/drawing/2014/main" val="232371315"/>
                    </a:ext>
                  </a:extLst>
                </a:gridCol>
              </a:tblGrid>
              <a:tr h="327483">
                <a:tc gridSpan="5">
                  <a:txBody>
                    <a:bodyPr/>
                    <a:lstStyle/>
                    <a:p>
                      <a:pPr algn="ctr" fontAlgn="ctr"/>
                      <a:r>
                        <a:rPr lang="en-GB" sz="1600" b="1" i="0" u="none" strike="noStrike">
                          <a:solidFill>
                            <a:srgbClr val="000000"/>
                          </a:solidFill>
                          <a:effectLst/>
                          <a:latin typeface="Calibri" panose="020F0502020204030204" pitchFamily="34" charset="0"/>
                        </a:rPr>
                        <a:t>KSCF XYZ Chapter Budget</a:t>
                      </a:r>
                    </a:p>
                  </a:txBody>
                  <a:tcPr marL="5809" marR="5809" marT="5809" marB="0" anchor="ctr">
                    <a:lnL>
                      <a:noFill/>
                    </a:lnL>
                    <a:lnR>
                      <a:noFill/>
                    </a:lnR>
                    <a:lnT>
                      <a:noFill/>
                    </a:lnT>
                    <a:lnB>
                      <a:noFill/>
                    </a:lnB>
                    <a:solidFill>
                      <a:srgbClr val="FFFFFF"/>
                    </a:solidFill>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902912254"/>
                  </a:ext>
                </a:extLst>
              </a:tr>
              <a:tr h="327483">
                <a:tc gridSpan="5">
                  <a:txBody>
                    <a:bodyPr/>
                    <a:lstStyle/>
                    <a:p>
                      <a:pPr algn="ctr" fontAlgn="ctr"/>
                      <a:r>
                        <a:rPr lang="en-GB" sz="1600" b="1" i="0" u="none" strike="noStrike">
                          <a:solidFill>
                            <a:srgbClr val="000000"/>
                          </a:solidFill>
                          <a:effectLst/>
                          <a:latin typeface="Calibri" panose="020F0502020204030204" pitchFamily="34" charset="0"/>
                        </a:rPr>
                        <a:t>For the Year Ending 31st December 2021</a:t>
                      </a:r>
                    </a:p>
                  </a:txBody>
                  <a:tcPr marL="5809" marR="5809" marT="58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1598514155"/>
                  </a:ext>
                </a:extLst>
              </a:tr>
              <a:tr h="257808">
                <a:tc rowSpan="2">
                  <a:txBody>
                    <a:bodyPr/>
                    <a:lstStyle/>
                    <a:p>
                      <a:pPr algn="ctr" fontAlgn="ctr"/>
                      <a:r>
                        <a:rPr lang="en-GB" sz="1300" b="1" i="0" u="none" strike="noStrike">
                          <a:solidFill>
                            <a:srgbClr val="000000"/>
                          </a:solidFill>
                          <a:effectLst/>
                          <a:latin typeface="Calibri" panose="020F0502020204030204" pitchFamily="34" charset="0"/>
                        </a:rPr>
                        <a:t>Details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gridSpan="3">
                  <a:txBody>
                    <a:bodyPr/>
                    <a:lstStyle/>
                    <a:p>
                      <a:pPr algn="ctr" fontAlgn="ctr"/>
                      <a:r>
                        <a:rPr lang="en-GB" sz="1300" b="1" i="0" u="none" strike="noStrike">
                          <a:solidFill>
                            <a:srgbClr val="000000"/>
                          </a:solidFill>
                          <a:effectLst/>
                          <a:latin typeface="Calibri" panose="020F0502020204030204" pitchFamily="34" charset="0"/>
                        </a:rPr>
                        <a:t>Amount in Kshs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hMerge="1">
                  <a:txBody>
                    <a:bodyPr/>
                    <a:lstStyle/>
                    <a:p>
                      <a:endParaRPr lang="en-NG"/>
                    </a:p>
                  </a:txBody>
                  <a:tcPr/>
                </a:tc>
                <a:tc hMerge="1">
                  <a:txBody>
                    <a:bodyPr/>
                    <a:lstStyle/>
                    <a:p>
                      <a:endParaRPr lang="en-NG"/>
                    </a:p>
                  </a:txBody>
                  <a:tcPr/>
                </a:tc>
                <a:tc rowSpan="2">
                  <a:txBody>
                    <a:bodyPr/>
                    <a:lstStyle/>
                    <a:p>
                      <a:pPr algn="ctr" fontAlgn="ctr"/>
                      <a:r>
                        <a:rPr lang="en-GB" sz="1300" b="1" i="0" u="none" strike="noStrike">
                          <a:solidFill>
                            <a:srgbClr val="000000"/>
                          </a:solidFill>
                          <a:effectLst/>
                          <a:latin typeface="Calibri" panose="020F0502020204030204" pitchFamily="34" charset="0"/>
                        </a:rPr>
                        <a:t>Notes Relating 2021</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1840100214"/>
                  </a:ext>
                </a:extLst>
              </a:tr>
              <a:tr h="515610">
                <a:tc vMerge="1">
                  <a:txBody>
                    <a:bodyPr/>
                    <a:lstStyle/>
                    <a:p>
                      <a:endParaRPr lang="en-NG"/>
                    </a:p>
                  </a:txBody>
                  <a:tcPr/>
                </a:tc>
                <a:tc>
                  <a:txBody>
                    <a:bodyPr/>
                    <a:lstStyle/>
                    <a:p>
                      <a:pPr algn="ctr" fontAlgn="ctr"/>
                      <a:r>
                        <a:rPr lang="en-GB" sz="1300" b="1" i="0" u="none" strike="noStrike">
                          <a:solidFill>
                            <a:srgbClr val="000000"/>
                          </a:solidFill>
                          <a:effectLst/>
                          <a:latin typeface="Calibri" panose="020F0502020204030204" pitchFamily="34" charset="0"/>
                        </a:rPr>
                        <a:t>Actual 2020</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GB" sz="1300" b="1" i="0" u="none" strike="noStrike">
                          <a:solidFill>
                            <a:srgbClr val="000000"/>
                          </a:solidFill>
                          <a:effectLst/>
                          <a:latin typeface="Calibri" panose="020F0502020204030204" pitchFamily="34" charset="0"/>
                        </a:rPr>
                        <a:t>Target 2021</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GB" sz="1300" b="1" i="0" u="none" strike="noStrike">
                          <a:solidFill>
                            <a:srgbClr val="000000"/>
                          </a:solidFill>
                          <a:effectLst/>
                          <a:latin typeface="Calibri" panose="020F0502020204030204" pitchFamily="34" charset="0"/>
                        </a:rPr>
                        <a:t>Target 2022</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vMerge="1">
                  <a:txBody>
                    <a:bodyPr/>
                    <a:lstStyle/>
                    <a:p>
                      <a:endParaRPr lang="en-NG"/>
                    </a:p>
                  </a:txBody>
                  <a:tcPr/>
                </a:tc>
                <a:extLst>
                  <a:ext uri="{0D108BD9-81ED-4DB2-BD59-A6C34878D82A}">
                    <a16:rowId xmlns:a16="http://schemas.microsoft.com/office/drawing/2014/main" val="385747797"/>
                  </a:ext>
                </a:extLst>
              </a:tr>
              <a:tr h="360003">
                <a:tc>
                  <a:txBody>
                    <a:bodyPr/>
                    <a:lstStyle/>
                    <a:p>
                      <a:pPr algn="l" fontAlgn="ctr"/>
                      <a:r>
                        <a:rPr lang="en-GB" sz="1300" b="1" i="0" u="none" strike="noStrike">
                          <a:solidFill>
                            <a:srgbClr val="000000"/>
                          </a:solidFill>
                          <a:effectLst/>
                          <a:latin typeface="Calibri" panose="020F0502020204030204" pitchFamily="34" charset="0"/>
                        </a:rPr>
                        <a:t>Total Incomes/Revenues/Reciepts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52,000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160,900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176,990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Appendix 1</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70510883"/>
                  </a:ext>
                </a:extLst>
              </a:tr>
              <a:tr h="413417">
                <a:tc>
                  <a:txBody>
                    <a:bodyPr/>
                    <a:lstStyle/>
                    <a:p>
                      <a:pPr algn="l" fontAlgn="ctr"/>
                      <a:r>
                        <a:rPr lang="en-GB" sz="1300" b="1" i="0" u="none" strike="noStrike">
                          <a:solidFill>
                            <a:srgbClr val="000000"/>
                          </a:solidFill>
                          <a:effectLst/>
                          <a:latin typeface="Calibri" panose="020F0502020204030204" pitchFamily="34" charset="0"/>
                        </a:rPr>
                        <a:t>Recurrent Budget</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29,100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160,900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176,990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Appendix 2</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89405688"/>
                  </a:ext>
                </a:extLst>
              </a:tr>
              <a:tr h="318190">
                <a:tc>
                  <a:txBody>
                    <a:bodyPr/>
                    <a:lstStyle/>
                    <a:p>
                      <a:pPr algn="l" fontAlgn="ctr"/>
                      <a:r>
                        <a:rPr lang="en-GB" sz="1300" b="1" i="0" u="none" strike="noStrike">
                          <a:solidFill>
                            <a:srgbClr val="000000"/>
                          </a:solidFill>
                          <a:effectLst/>
                          <a:latin typeface="Calibri" panose="020F0502020204030204" pitchFamily="34" charset="0"/>
                        </a:rPr>
                        <a:t>Capital Budget</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10,000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20,000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30,000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Appendix 3</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67279031"/>
                  </a:ext>
                </a:extLst>
              </a:tr>
              <a:tr h="406451">
                <a:tc>
                  <a:txBody>
                    <a:bodyPr/>
                    <a:lstStyle/>
                    <a:p>
                      <a:pPr algn="l" fontAlgn="ctr"/>
                      <a:r>
                        <a:rPr lang="en-GB" sz="1300" b="1" i="0" u="none" strike="noStrike">
                          <a:solidFill>
                            <a:srgbClr val="000000"/>
                          </a:solidFill>
                          <a:effectLst/>
                          <a:latin typeface="Calibri" panose="020F0502020204030204" pitchFamily="34" charset="0"/>
                        </a:rPr>
                        <a:t>Total Expenditures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NG" sz="1300" b="1" i="0" u="none" strike="noStrike">
                          <a:solidFill>
                            <a:srgbClr val="000000"/>
                          </a:solidFill>
                          <a:effectLst/>
                          <a:latin typeface="Calibri" panose="020F0502020204030204" pitchFamily="34" charset="0"/>
                        </a:rPr>
                        <a:t>      39,100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NG" sz="1300" b="1" i="0" u="none" strike="noStrike">
                          <a:solidFill>
                            <a:srgbClr val="000000"/>
                          </a:solidFill>
                          <a:effectLst/>
                          <a:latin typeface="Calibri" panose="020F0502020204030204" pitchFamily="34" charset="0"/>
                        </a:rPr>
                        <a:t>   180,900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NG" sz="1300" b="1" i="0" u="none" strike="noStrike">
                          <a:solidFill>
                            <a:srgbClr val="000000"/>
                          </a:solidFill>
                          <a:effectLst/>
                          <a:latin typeface="Calibri" panose="020F0502020204030204" pitchFamily="34" charset="0"/>
                        </a:rPr>
                        <a:t>     206,990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l" fontAlgn="ctr"/>
                      <a:r>
                        <a:rPr lang="en-NG" sz="1300" b="1" i="0" u="none" strike="noStrike">
                          <a:solidFill>
                            <a:srgbClr val="000000"/>
                          </a:solidFill>
                          <a:effectLst/>
                          <a:latin typeface="Calibri" panose="020F0502020204030204" pitchFamily="34" charset="0"/>
                        </a:rPr>
                        <a:t>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extLst>
                  <a:ext uri="{0D108BD9-81ED-4DB2-BD59-A6C34878D82A}">
                    <a16:rowId xmlns:a16="http://schemas.microsoft.com/office/drawing/2014/main" val="2393951418"/>
                  </a:ext>
                </a:extLst>
              </a:tr>
              <a:tr h="406451">
                <a:tc>
                  <a:txBody>
                    <a:bodyPr/>
                    <a:lstStyle/>
                    <a:p>
                      <a:pPr algn="ctr" fontAlgn="ctr"/>
                      <a:r>
                        <a:rPr lang="en-GB" sz="1300" b="1" i="0" u="none" strike="noStrike">
                          <a:solidFill>
                            <a:srgbClr val="000000"/>
                          </a:solidFill>
                          <a:effectLst/>
                          <a:latin typeface="Calibri" panose="020F0502020204030204" pitchFamily="34" charset="0"/>
                        </a:rPr>
                        <a:t>Surplus/(Deficit)</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1" i="0" u="none" strike="noStrike">
                          <a:solidFill>
                            <a:srgbClr val="000000"/>
                          </a:solidFill>
                          <a:effectLst/>
                          <a:latin typeface="Calibri" panose="020F0502020204030204" pitchFamily="34" charset="0"/>
                        </a:rPr>
                        <a:t>      12,900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FF66"/>
                    </a:solidFill>
                  </a:tcPr>
                </a:tc>
                <a:tc>
                  <a:txBody>
                    <a:bodyPr/>
                    <a:lstStyle/>
                    <a:p>
                      <a:pPr algn="ctr" fontAlgn="ctr"/>
                      <a:r>
                        <a:rPr lang="en-NG" sz="1300" b="1" i="0" u="none" strike="noStrike">
                          <a:solidFill>
                            <a:srgbClr val="000000"/>
                          </a:solidFill>
                          <a:effectLst/>
                          <a:latin typeface="Calibri" panose="020F0502020204030204" pitchFamily="34" charset="0"/>
                        </a:rPr>
                        <a:t>-   20,000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NG" sz="1300" b="1" i="0" u="none" strike="noStrike">
                          <a:solidFill>
                            <a:srgbClr val="000000"/>
                          </a:solidFill>
                          <a:effectLst/>
                          <a:latin typeface="Calibri" panose="020F0502020204030204" pitchFamily="34" charset="0"/>
                        </a:rPr>
                        <a:t>-      30,000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ctr"/>
                      <a:r>
                        <a:rPr lang="en-NG" sz="1300" b="0" i="0" u="none" strike="noStrike">
                          <a:solidFill>
                            <a:srgbClr val="000000"/>
                          </a:solidFill>
                          <a:effectLst/>
                          <a:latin typeface="Calibri" panose="020F0502020204030204" pitchFamily="34" charset="0"/>
                        </a:rPr>
                        <a:t> </a:t>
                      </a:r>
                    </a:p>
                  </a:txBody>
                  <a:tcPr marL="5809" marR="5809" marT="58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4268589770"/>
                  </a:ext>
                </a:extLst>
              </a:tr>
              <a:tr h="257808">
                <a:tc>
                  <a:txBody>
                    <a:bodyPr/>
                    <a:lstStyle/>
                    <a:p>
                      <a:pPr algn="l" fontAlgn="ctr"/>
                      <a:r>
                        <a:rPr lang="en-NG" sz="1300" b="0" i="0" u="none" strike="noStrike">
                          <a:solidFill>
                            <a:srgbClr val="000000"/>
                          </a:solidFill>
                          <a:effectLst/>
                          <a:latin typeface="Calibri" panose="020F0502020204030204" pitchFamily="34" charset="0"/>
                        </a:rPr>
                        <a:t>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en-NG" sz="1300" b="0" i="0" u="none" strike="noStrike">
                          <a:solidFill>
                            <a:srgbClr val="000000"/>
                          </a:solidFill>
                          <a:effectLst/>
                          <a:latin typeface="Calibri" panose="020F0502020204030204" pitchFamily="34" charset="0"/>
                        </a:rPr>
                        <a:t> </a:t>
                      </a:r>
                    </a:p>
                  </a:txBody>
                  <a:tcPr marL="5809" marR="5809" marT="5809" marB="0" anchor="ctr">
                    <a:lnL>
                      <a:noFill/>
                    </a:lnL>
                    <a:lnR>
                      <a:noFill/>
                    </a:lnR>
                    <a:lnT>
                      <a:noFill/>
                    </a:lnT>
                    <a:lnB>
                      <a:noFill/>
                    </a:lnB>
                    <a:solidFill>
                      <a:srgbClr val="FFFFFF"/>
                    </a:solidFill>
                  </a:tcPr>
                </a:tc>
                <a:extLst>
                  <a:ext uri="{0D108BD9-81ED-4DB2-BD59-A6C34878D82A}">
                    <a16:rowId xmlns:a16="http://schemas.microsoft.com/office/drawing/2014/main" val="3002333164"/>
                  </a:ext>
                </a:extLst>
              </a:tr>
              <a:tr h="257808">
                <a:tc gridSpan="5">
                  <a:txBody>
                    <a:bodyPr/>
                    <a:lstStyle/>
                    <a:p>
                      <a:pPr algn="ctr" fontAlgn="ctr"/>
                      <a:r>
                        <a:rPr lang="en-GB" sz="1300" b="1" i="0" u="none" strike="noStrike">
                          <a:solidFill>
                            <a:srgbClr val="000000"/>
                          </a:solidFill>
                          <a:effectLst/>
                          <a:latin typeface="Calibri" panose="020F0502020204030204" pitchFamily="34" charset="0"/>
                        </a:rPr>
                        <a:t>Appendix 1</a:t>
                      </a:r>
                    </a:p>
                  </a:txBody>
                  <a:tcPr marL="5809" marR="5809" marT="58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403411778"/>
                  </a:ext>
                </a:extLst>
              </a:tr>
              <a:tr h="515610">
                <a:tc>
                  <a:txBody>
                    <a:bodyPr/>
                    <a:lstStyle/>
                    <a:p>
                      <a:pPr algn="l" fontAlgn="ctr"/>
                      <a:r>
                        <a:rPr lang="en-GB" sz="1300" b="1" i="0" u="none" strike="noStrike">
                          <a:solidFill>
                            <a:srgbClr val="000000"/>
                          </a:solidFill>
                          <a:effectLst/>
                          <a:latin typeface="Calibri" panose="020F0502020204030204" pitchFamily="34" charset="0"/>
                        </a:rPr>
                        <a:t>Revenue Stream</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GB" sz="1300" b="1" i="0" u="none" strike="noStrike">
                          <a:solidFill>
                            <a:srgbClr val="000000"/>
                          </a:solidFill>
                          <a:effectLst/>
                          <a:latin typeface="Calibri" panose="020F0502020204030204" pitchFamily="34" charset="0"/>
                        </a:rPr>
                        <a:t> Actual FY2020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GB" sz="1300" b="1" i="0" u="none" strike="noStrike">
                          <a:solidFill>
                            <a:srgbClr val="000000"/>
                          </a:solidFill>
                          <a:effectLst/>
                          <a:latin typeface="Calibri" panose="020F0502020204030204" pitchFamily="34" charset="0"/>
                        </a:rPr>
                        <a:t> Target 2021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GB" sz="1300" b="1" i="0" u="none" strike="noStrike">
                          <a:solidFill>
                            <a:srgbClr val="000000"/>
                          </a:solidFill>
                          <a:effectLst/>
                          <a:latin typeface="Calibri" panose="020F0502020204030204" pitchFamily="34" charset="0"/>
                        </a:rPr>
                        <a:t> Target 2022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n-GB" sz="1300" b="1" i="0" u="none" strike="noStrike">
                          <a:solidFill>
                            <a:srgbClr val="000000"/>
                          </a:solidFill>
                          <a:effectLst/>
                          <a:latin typeface="Calibri" panose="020F0502020204030204" pitchFamily="34" charset="0"/>
                        </a:rPr>
                        <a:t>Remarks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108671843"/>
                  </a:ext>
                </a:extLst>
              </a:tr>
              <a:tr h="257808">
                <a:tc>
                  <a:txBody>
                    <a:bodyPr/>
                    <a:lstStyle/>
                    <a:p>
                      <a:pPr algn="l" fontAlgn="ctr"/>
                      <a:r>
                        <a:rPr lang="en-GB" sz="1300" b="0" i="0" u="none" strike="noStrike" dirty="0">
                          <a:solidFill>
                            <a:srgbClr val="000000"/>
                          </a:solidFill>
                          <a:effectLst/>
                          <a:latin typeface="Calibri" panose="020F0502020204030204" pitchFamily="34" charset="0"/>
                        </a:rPr>
                        <a:t>Allocation to Respective schools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17,000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18,700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1K per school</a:t>
                      </a:r>
                    </a:p>
                  </a:txBody>
                  <a:tcPr marL="5809" marR="5809" marT="58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17661394"/>
                  </a:ext>
                </a:extLst>
              </a:tr>
              <a:tr h="257808">
                <a:tc>
                  <a:txBody>
                    <a:bodyPr/>
                    <a:lstStyle/>
                    <a:p>
                      <a:pPr algn="l" fontAlgn="ctr"/>
                      <a:r>
                        <a:rPr lang="en-GB" sz="1300" b="0" i="0" u="none" strike="noStrike" dirty="0" err="1">
                          <a:solidFill>
                            <a:srgbClr val="000000"/>
                          </a:solidFill>
                          <a:effectLst/>
                          <a:latin typeface="Calibri" panose="020F0502020204030204" pitchFamily="34" charset="0"/>
                        </a:rPr>
                        <a:t>Givings</a:t>
                      </a:r>
                      <a:r>
                        <a:rPr lang="en-GB" sz="1300" b="0" i="0" u="none" strike="noStrike" dirty="0">
                          <a:solidFill>
                            <a:srgbClr val="000000"/>
                          </a:solidFill>
                          <a:effectLst/>
                          <a:latin typeface="Calibri" panose="020F0502020204030204" pitchFamily="34" charset="0"/>
                        </a:rPr>
                        <a:t>/offerings during meetings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dirty="0">
                          <a:solidFill>
                            <a:srgbClr val="000000"/>
                          </a:solidFill>
                          <a:effectLst/>
                          <a:latin typeface="Calibri" panose="020F0502020204030204" pitchFamily="34" charset="0"/>
                        </a:rPr>
                        <a:t>         2,000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5,000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5,500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a:t>
                      </a:r>
                    </a:p>
                  </a:txBody>
                  <a:tcPr marL="5809" marR="5809" marT="58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9081762"/>
                  </a:ext>
                </a:extLst>
              </a:tr>
              <a:tr h="257808">
                <a:tc>
                  <a:txBody>
                    <a:bodyPr/>
                    <a:lstStyle/>
                    <a:p>
                      <a:pPr algn="l" fontAlgn="ctr"/>
                      <a:r>
                        <a:rPr lang="en-GB" sz="1300" b="0" i="0" u="none" strike="noStrike">
                          <a:solidFill>
                            <a:srgbClr val="000000"/>
                          </a:solidFill>
                          <a:effectLst/>
                          <a:latin typeface="Calibri" panose="020F0502020204030204" pitchFamily="34" charset="0"/>
                        </a:rPr>
                        <a:t>Associates Pledges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dirty="0">
                          <a:solidFill>
                            <a:srgbClr val="000000"/>
                          </a:solidFill>
                          <a:effectLst/>
                          <a:latin typeface="Calibri" panose="020F0502020204030204" pitchFamily="34" charset="0"/>
                        </a:rPr>
                        <a:t>      15,000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18,000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19,800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Average of 2k per associate</a:t>
                      </a:r>
                    </a:p>
                  </a:txBody>
                  <a:tcPr marL="5809" marR="5809" marT="58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72073939"/>
                  </a:ext>
                </a:extLst>
              </a:tr>
              <a:tr h="257808">
                <a:tc>
                  <a:txBody>
                    <a:bodyPr/>
                    <a:lstStyle/>
                    <a:p>
                      <a:pPr algn="l" fontAlgn="ctr"/>
                      <a:r>
                        <a:rPr lang="en-GB" sz="1300" b="0" i="0" u="none" strike="noStrike">
                          <a:solidFill>
                            <a:srgbClr val="000000"/>
                          </a:solidFill>
                          <a:effectLst/>
                          <a:latin typeface="Calibri" panose="020F0502020204030204" pitchFamily="34" charset="0"/>
                        </a:rPr>
                        <a:t>Identified Donors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5,000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dirty="0">
                          <a:solidFill>
                            <a:srgbClr val="000000"/>
                          </a:solidFill>
                          <a:effectLst/>
                          <a:latin typeface="Calibri" panose="020F0502020204030204" pitchFamily="34" charset="0"/>
                        </a:rPr>
                        <a:t>     88,000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96,800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2k per donor</a:t>
                      </a:r>
                    </a:p>
                  </a:txBody>
                  <a:tcPr marL="5809" marR="5809" marT="58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35130988"/>
                  </a:ext>
                </a:extLst>
              </a:tr>
              <a:tr h="257808">
                <a:tc>
                  <a:txBody>
                    <a:bodyPr/>
                    <a:lstStyle/>
                    <a:p>
                      <a:pPr algn="l" fontAlgn="ctr"/>
                      <a:r>
                        <a:rPr lang="en-GB" sz="1300" b="0" i="0" u="none" strike="noStrike">
                          <a:solidFill>
                            <a:srgbClr val="000000"/>
                          </a:solidFill>
                          <a:effectLst/>
                          <a:latin typeface="Calibri" panose="020F0502020204030204" pitchFamily="34" charset="0"/>
                        </a:rPr>
                        <a:t>Fundraising for captial project</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12,000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dirty="0">
                          <a:solidFill>
                            <a:srgbClr val="000000"/>
                          </a:solidFill>
                          <a:effectLst/>
                          <a:latin typeface="Calibri" panose="020F0502020204030204" pitchFamily="34" charset="0"/>
                        </a:rPr>
                        <a:t>     20,000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dirty="0">
                          <a:solidFill>
                            <a:srgbClr val="000000"/>
                          </a:solidFill>
                          <a:effectLst/>
                          <a:latin typeface="Calibri" panose="020F0502020204030204" pitchFamily="34" charset="0"/>
                        </a:rPr>
                        <a:t>       22,000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300" b="0" i="0" u="none" strike="noStrike">
                          <a:solidFill>
                            <a:srgbClr val="000000"/>
                          </a:solidFill>
                          <a:effectLst/>
                          <a:latin typeface="Calibri" panose="020F0502020204030204" pitchFamily="34" charset="0"/>
                        </a:rPr>
                        <a:t>Use profoma and politicians</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90569778"/>
                  </a:ext>
                </a:extLst>
              </a:tr>
              <a:tr h="281033">
                <a:tc>
                  <a:txBody>
                    <a:bodyPr/>
                    <a:lstStyle/>
                    <a:p>
                      <a:pPr algn="l" fontAlgn="ctr"/>
                      <a:r>
                        <a:rPr lang="en-GB" sz="1300" b="0" i="0" u="none" strike="noStrike">
                          <a:solidFill>
                            <a:srgbClr val="000000"/>
                          </a:solidFill>
                          <a:effectLst/>
                          <a:latin typeface="Calibri" panose="020F0502020204030204" pitchFamily="34" charset="0"/>
                        </a:rPr>
                        <a:t>Balance Brought forward from previous year</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a:solidFill>
                            <a:srgbClr val="000000"/>
                          </a:solidFill>
                          <a:effectLst/>
                          <a:latin typeface="Calibri" panose="020F0502020204030204" pitchFamily="34" charset="0"/>
                        </a:rPr>
                        <a:t>      18,000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NG" sz="1300" b="0" i="0" u="none" strike="noStrike">
                          <a:solidFill>
                            <a:srgbClr val="000000"/>
                          </a:solidFill>
                          <a:effectLst/>
                          <a:latin typeface="Calibri" panose="020F0502020204030204" pitchFamily="34" charset="0"/>
                        </a:rPr>
                        <a:t>     12,900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dirty="0">
                          <a:solidFill>
                            <a:srgbClr val="000000"/>
                          </a:solidFill>
                          <a:effectLst/>
                          <a:latin typeface="Calibri" panose="020F0502020204030204" pitchFamily="34" charset="0"/>
                        </a:rPr>
                        <a:t>       14,190 </a:t>
                      </a:r>
                    </a:p>
                  </a:txBody>
                  <a:tcPr marL="5809" marR="5809" marT="58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300" b="0" i="0" u="none" strike="noStrike" dirty="0">
                          <a:solidFill>
                            <a:srgbClr val="000000"/>
                          </a:solidFill>
                          <a:effectLst/>
                          <a:latin typeface="Calibri" panose="020F0502020204030204" pitchFamily="34" charset="0"/>
                        </a:rPr>
                        <a:t> </a:t>
                      </a:r>
                    </a:p>
                  </a:txBody>
                  <a:tcPr marL="5809" marR="5809" marT="58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1243558"/>
                  </a:ext>
                </a:extLst>
              </a:tr>
              <a:tr h="257808">
                <a:tc>
                  <a:txBody>
                    <a:bodyPr/>
                    <a:lstStyle/>
                    <a:p>
                      <a:pPr algn="l" fontAlgn="ctr"/>
                      <a:r>
                        <a:rPr lang="en-GB" sz="1300" b="1" i="0" u="none" strike="noStrike">
                          <a:solidFill>
                            <a:srgbClr val="000000"/>
                          </a:solidFill>
                          <a:effectLst/>
                          <a:latin typeface="Calibri" panose="020F0502020204030204" pitchFamily="34" charset="0"/>
                        </a:rPr>
                        <a:t>Total Revenue</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ctr" fontAlgn="ctr"/>
                      <a:r>
                        <a:rPr lang="en-NG" sz="1300" b="1" i="0" u="none" strike="noStrike" dirty="0">
                          <a:solidFill>
                            <a:srgbClr val="000000"/>
                          </a:solidFill>
                          <a:effectLst/>
                          <a:latin typeface="Calibri" panose="020F0502020204030204" pitchFamily="34" charset="0"/>
                        </a:rPr>
                        <a:t>      52,000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ctr" fontAlgn="ctr"/>
                      <a:r>
                        <a:rPr lang="en-NG" sz="1300" b="1" i="0" u="none" strike="noStrike">
                          <a:solidFill>
                            <a:srgbClr val="000000"/>
                          </a:solidFill>
                          <a:effectLst/>
                          <a:latin typeface="Calibri" panose="020F0502020204030204" pitchFamily="34" charset="0"/>
                        </a:rPr>
                        <a:t>   160,900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ctr" fontAlgn="ctr"/>
                      <a:r>
                        <a:rPr lang="en-NG" sz="1300" b="1" i="0" u="none" strike="noStrike">
                          <a:solidFill>
                            <a:srgbClr val="000000"/>
                          </a:solidFill>
                          <a:effectLst/>
                          <a:latin typeface="Calibri" panose="020F0502020204030204" pitchFamily="34" charset="0"/>
                        </a:rPr>
                        <a:t>     176,990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92D050"/>
                    </a:solidFill>
                  </a:tcPr>
                </a:tc>
                <a:tc>
                  <a:txBody>
                    <a:bodyPr/>
                    <a:lstStyle/>
                    <a:p>
                      <a:pPr algn="l" fontAlgn="ctr"/>
                      <a:r>
                        <a:rPr lang="en-NG" sz="1300" b="1" i="0" u="none" strike="noStrike" dirty="0">
                          <a:solidFill>
                            <a:srgbClr val="000000"/>
                          </a:solidFill>
                          <a:effectLst/>
                          <a:latin typeface="Calibri" panose="020F0502020204030204" pitchFamily="34" charset="0"/>
                        </a:rPr>
                        <a:t> </a:t>
                      </a:r>
                    </a:p>
                  </a:txBody>
                  <a:tcPr marL="5809" marR="5809" marT="5809" marB="0" anchor="ctr">
                    <a:lnL>
                      <a:noFill/>
                    </a:lnL>
                    <a:lnR>
                      <a:noFill/>
                    </a:lnR>
                    <a:lnT w="6350" cap="flat" cmpd="sng" algn="ctr">
                      <a:solidFill>
                        <a:srgbClr val="00000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428006384"/>
                  </a:ext>
                </a:extLst>
              </a:tr>
            </a:tbl>
          </a:graphicData>
        </a:graphic>
      </p:graphicFrame>
    </p:spTree>
    <p:extLst>
      <p:ext uri="{BB962C8B-B14F-4D97-AF65-F5344CB8AC3E}">
        <p14:creationId xmlns:p14="http://schemas.microsoft.com/office/powerpoint/2010/main" val="3708546438"/>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CD3E9-05B0-4B54-ABC6-27EED038015A}"/>
              </a:ext>
            </a:extLst>
          </p:cNvPr>
          <p:cNvSpPr>
            <a:spLocks noGrp="1"/>
          </p:cNvSpPr>
          <p:nvPr>
            <p:ph type="title"/>
          </p:nvPr>
        </p:nvSpPr>
        <p:spPr>
          <a:xfrm>
            <a:off x="152400" y="0"/>
            <a:ext cx="8839200" cy="304800"/>
          </a:xfrm>
        </p:spPr>
        <p:txBody>
          <a:bodyPr>
            <a:normAutofit fontScale="90000"/>
          </a:bodyPr>
          <a:lstStyle/>
          <a:p>
            <a:r>
              <a:rPr lang="en-GB" dirty="0"/>
              <a:t>Appendix 2 &amp; 3</a:t>
            </a:r>
            <a:endParaRPr lang="en-NG" dirty="0"/>
          </a:p>
        </p:txBody>
      </p:sp>
      <p:graphicFrame>
        <p:nvGraphicFramePr>
          <p:cNvPr id="5" name="Content Placeholder 4">
            <a:extLst>
              <a:ext uri="{FF2B5EF4-FFF2-40B4-BE49-F238E27FC236}">
                <a16:creationId xmlns:a16="http://schemas.microsoft.com/office/drawing/2014/main" id="{0ED89C8F-A7BE-438C-9134-FFC95669F32E}"/>
              </a:ext>
            </a:extLst>
          </p:cNvPr>
          <p:cNvGraphicFramePr>
            <a:graphicFrameLocks noGrp="1"/>
          </p:cNvGraphicFramePr>
          <p:nvPr>
            <p:ph sz="quarter" idx="1"/>
            <p:extLst>
              <p:ext uri="{D42A27DB-BD31-4B8C-83A1-F6EECF244321}">
                <p14:modId xmlns:p14="http://schemas.microsoft.com/office/powerpoint/2010/main" val="3949493010"/>
              </p:ext>
            </p:extLst>
          </p:nvPr>
        </p:nvGraphicFramePr>
        <p:xfrm>
          <a:off x="76200" y="304800"/>
          <a:ext cx="8876731" cy="6382600"/>
        </p:xfrm>
        <a:graphic>
          <a:graphicData uri="http://schemas.openxmlformats.org/drawingml/2006/table">
            <a:tbl>
              <a:tblPr/>
              <a:tblGrid>
                <a:gridCol w="3237553">
                  <a:extLst>
                    <a:ext uri="{9D8B030D-6E8A-4147-A177-3AD203B41FA5}">
                      <a16:colId xmlns:a16="http://schemas.microsoft.com/office/drawing/2014/main" val="4190254212"/>
                    </a:ext>
                  </a:extLst>
                </a:gridCol>
                <a:gridCol w="875730">
                  <a:extLst>
                    <a:ext uri="{9D8B030D-6E8A-4147-A177-3AD203B41FA5}">
                      <a16:colId xmlns:a16="http://schemas.microsoft.com/office/drawing/2014/main" val="3057298973"/>
                    </a:ext>
                  </a:extLst>
                </a:gridCol>
                <a:gridCol w="822656">
                  <a:extLst>
                    <a:ext uri="{9D8B030D-6E8A-4147-A177-3AD203B41FA5}">
                      <a16:colId xmlns:a16="http://schemas.microsoft.com/office/drawing/2014/main" val="4047196415"/>
                    </a:ext>
                  </a:extLst>
                </a:gridCol>
                <a:gridCol w="915538">
                  <a:extLst>
                    <a:ext uri="{9D8B030D-6E8A-4147-A177-3AD203B41FA5}">
                      <a16:colId xmlns:a16="http://schemas.microsoft.com/office/drawing/2014/main" val="1487826690"/>
                    </a:ext>
                  </a:extLst>
                </a:gridCol>
                <a:gridCol w="689970">
                  <a:extLst>
                    <a:ext uri="{9D8B030D-6E8A-4147-A177-3AD203B41FA5}">
                      <a16:colId xmlns:a16="http://schemas.microsoft.com/office/drawing/2014/main" val="1944112950"/>
                    </a:ext>
                  </a:extLst>
                </a:gridCol>
                <a:gridCol w="2335284">
                  <a:extLst>
                    <a:ext uri="{9D8B030D-6E8A-4147-A177-3AD203B41FA5}">
                      <a16:colId xmlns:a16="http://schemas.microsoft.com/office/drawing/2014/main" val="2429120862"/>
                    </a:ext>
                  </a:extLst>
                </a:gridCol>
              </a:tblGrid>
              <a:tr h="285213">
                <a:tc gridSpan="6">
                  <a:txBody>
                    <a:bodyPr/>
                    <a:lstStyle/>
                    <a:p>
                      <a:pPr algn="ctr" fontAlgn="ctr"/>
                      <a:r>
                        <a:rPr lang="en-GB" sz="1400" b="1" i="0" u="none" strike="noStrike">
                          <a:solidFill>
                            <a:srgbClr val="000000"/>
                          </a:solidFill>
                          <a:effectLst/>
                          <a:latin typeface="Calibri" panose="020F0502020204030204" pitchFamily="34" charset="0"/>
                        </a:rPr>
                        <a:t>Appendix 2</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3097986848"/>
                  </a:ext>
                </a:extLst>
              </a:tr>
              <a:tr h="447092">
                <a:tc>
                  <a:txBody>
                    <a:bodyPr/>
                    <a:lstStyle/>
                    <a:p>
                      <a:pPr algn="l" fontAlgn="ctr"/>
                      <a:r>
                        <a:rPr lang="en-GB" sz="1100" b="1" i="0" u="none" strike="noStrike">
                          <a:solidFill>
                            <a:srgbClr val="000000"/>
                          </a:solidFill>
                          <a:effectLst/>
                          <a:latin typeface="Calibri" panose="020F0502020204030204" pitchFamily="34" charset="0"/>
                        </a:rPr>
                        <a:t>Recurrent Expenditure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Actual FY2020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Qty (units)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Unit Cost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Budget 2021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GB" sz="1100" b="1" i="0" u="none" strike="noStrike">
                          <a:solidFill>
                            <a:srgbClr val="000000"/>
                          </a:solidFill>
                          <a:effectLst/>
                          <a:latin typeface="Calibri" panose="020F0502020204030204" pitchFamily="34" charset="0"/>
                        </a:rPr>
                        <a:t>Notes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1956711030"/>
                  </a:ext>
                </a:extLst>
              </a:tr>
              <a:tr h="223545">
                <a:tc>
                  <a:txBody>
                    <a:bodyPr/>
                    <a:lstStyle/>
                    <a:p>
                      <a:pPr algn="l" fontAlgn="ctr"/>
                      <a:r>
                        <a:rPr lang="en-GB" sz="1100" b="0" i="0" u="none" strike="noStrike">
                          <a:solidFill>
                            <a:srgbClr val="000000"/>
                          </a:solidFill>
                          <a:effectLst/>
                          <a:latin typeface="Calibri" panose="020F0502020204030204" pitchFamily="34" charset="0"/>
                        </a:rPr>
                        <a:t>Speakers Appreciation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40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20,000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40 meeting weeks in an year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75861648"/>
                  </a:ext>
                </a:extLst>
              </a:tr>
              <a:tr h="223545">
                <a:tc>
                  <a:txBody>
                    <a:bodyPr/>
                    <a:lstStyle/>
                    <a:p>
                      <a:pPr algn="l" fontAlgn="ctr"/>
                      <a:r>
                        <a:rPr lang="en-GB" sz="1100" b="0" i="0" u="none" strike="noStrike">
                          <a:solidFill>
                            <a:srgbClr val="000000"/>
                          </a:solidFill>
                          <a:effectLst/>
                          <a:latin typeface="Calibri" panose="020F0502020204030204" pitchFamily="34" charset="0"/>
                        </a:rPr>
                        <a:t>Airtime to officials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1,200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3,600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Kshs 100 per month for 3 offcials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41834154"/>
                  </a:ext>
                </a:extLst>
              </a:tr>
              <a:tr h="223545">
                <a:tc>
                  <a:txBody>
                    <a:bodyPr/>
                    <a:lstStyle/>
                    <a:p>
                      <a:pPr algn="l" fontAlgn="ctr"/>
                      <a:r>
                        <a:rPr lang="en-GB" sz="1100" b="0" i="0" u="none" strike="noStrike">
                          <a:solidFill>
                            <a:srgbClr val="000000"/>
                          </a:solidFill>
                          <a:effectLst/>
                          <a:latin typeface="Calibri" panose="020F0502020204030204" pitchFamily="34" charset="0"/>
                        </a:rPr>
                        <a:t>Transport allowances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4,500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3 officials per meeting per term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7195975"/>
                  </a:ext>
                </a:extLst>
              </a:tr>
              <a:tr h="223545">
                <a:tc>
                  <a:txBody>
                    <a:bodyPr/>
                    <a:lstStyle/>
                    <a:p>
                      <a:pPr algn="l" fontAlgn="ctr"/>
                      <a:r>
                        <a:rPr lang="en-GB" sz="1100" b="0" i="0" u="none" strike="noStrike">
                          <a:solidFill>
                            <a:srgbClr val="000000"/>
                          </a:solidFill>
                          <a:effectLst/>
                          <a:latin typeface="Calibri" panose="020F0502020204030204" pitchFamily="34" charset="0"/>
                        </a:rPr>
                        <a:t>County Office Subscription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16,000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6,000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18,000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Kshs.6000 per term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61918501"/>
                  </a:ext>
                </a:extLst>
              </a:tr>
              <a:tr h="223545">
                <a:tc>
                  <a:txBody>
                    <a:bodyPr/>
                    <a:lstStyle/>
                    <a:p>
                      <a:pPr algn="l" fontAlgn="ctr"/>
                      <a:r>
                        <a:rPr lang="en-GB" sz="1100" b="0" i="0" u="none" strike="noStrike">
                          <a:solidFill>
                            <a:srgbClr val="000000"/>
                          </a:solidFill>
                          <a:effectLst/>
                          <a:latin typeface="Calibri" panose="020F0502020204030204" pitchFamily="34" charset="0"/>
                        </a:rPr>
                        <a:t>Regional Office Subscription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Annual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3583165"/>
                  </a:ext>
                </a:extLst>
              </a:tr>
              <a:tr h="223545">
                <a:tc>
                  <a:txBody>
                    <a:bodyPr/>
                    <a:lstStyle/>
                    <a:p>
                      <a:pPr algn="l" fontAlgn="ctr"/>
                      <a:r>
                        <a:rPr lang="en-GB" sz="1100" b="0" i="0" u="none" strike="noStrike">
                          <a:solidFill>
                            <a:srgbClr val="000000"/>
                          </a:solidFill>
                          <a:effectLst/>
                          <a:latin typeface="Calibri" panose="020F0502020204030204" pitchFamily="34" charset="0"/>
                        </a:rPr>
                        <a:t>Narional office Subscription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Annual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72991983"/>
                  </a:ext>
                </a:extLst>
              </a:tr>
              <a:tr h="223545">
                <a:tc>
                  <a:txBody>
                    <a:bodyPr/>
                    <a:lstStyle/>
                    <a:p>
                      <a:pPr algn="l" fontAlgn="ctr"/>
                      <a:r>
                        <a:rPr lang="en-GB" sz="1100" b="0" i="0" u="none" strike="noStrike">
                          <a:solidFill>
                            <a:srgbClr val="000000"/>
                          </a:solidFill>
                          <a:effectLst/>
                          <a:latin typeface="Calibri" panose="020F0502020204030204" pitchFamily="34" charset="0"/>
                        </a:rPr>
                        <a:t>Refreshments during meetings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860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200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1,800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900" b="0" i="0" u="none" strike="noStrike">
                          <a:solidFill>
                            <a:srgbClr val="000000"/>
                          </a:solidFill>
                          <a:effectLst/>
                          <a:latin typeface="Calibri" panose="020F0502020204030204" pitchFamily="34" charset="0"/>
                        </a:rPr>
                        <a:t>9 meetings per year</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43001979"/>
                  </a:ext>
                </a:extLst>
              </a:tr>
              <a:tr h="223545">
                <a:tc>
                  <a:txBody>
                    <a:bodyPr/>
                    <a:lstStyle/>
                    <a:p>
                      <a:pPr algn="l" fontAlgn="ctr"/>
                      <a:r>
                        <a:rPr lang="en-GB" sz="1100" b="0" i="0" u="none" strike="noStrike">
                          <a:solidFill>
                            <a:srgbClr val="000000"/>
                          </a:solidFill>
                          <a:effectLst/>
                          <a:latin typeface="Calibri" panose="020F0502020204030204" pitchFamily="34" charset="0"/>
                        </a:rPr>
                        <a:t>Social Welfare to members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2,000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3885708"/>
                  </a:ext>
                </a:extLst>
              </a:tr>
              <a:tr h="223545">
                <a:tc>
                  <a:txBody>
                    <a:bodyPr/>
                    <a:lstStyle/>
                    <a:p>
                      <a:pPr algn="l" fontAlgn="ctr"/>
                      <a:r>
                        <a:rPr lang="en-GB" sz="1100" b="0" i="0" u="none" strike="noStrike">
                          <a:solidFill>
                            <a:srgbClr val="000000"/>
                          </a:solidFill>
                          <a:effectLst/>
                          <a:latin typeface="Calibri" panose="020F0502020204030204" pitchFamily="34" charset="0"/>
                        </a:rPr>
                        <a:t>Support to camp of needy students/TOT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35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35,000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1140226"/>
                  </a:ext>
                </a:extLst>
              </a:tr>
              <a:tr h="223545">
                <a:tc>
                  <a:txBody>
                    <a:bodyPr/>
                    <a:lstStyle/>
                    <a:p>
                      <a:pPr algn="l" fontAlgn="ctr"/>
                      <a:r>
                        <a:rPr lang="en-GB" sz="1100" b="0" i="0" u="none" strike="noStrike">
                          <a:solidFill>
                            <a:srgbClr val="000000"/>
                          </a:solidFill>
                          <a:effectLst/>
                          <a:latin typeface="Calibri" panose="020F0502020204030204" pitchFamily="34" charset="0"/>
                        </a:rPr>
                        <a:t>Online meeting official platform subscription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10,000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51139738"/>
                  </a:ext>
                </a:extLst>
              </a:tr>
              <a:tr h="223545">
                <a:tc>
                  <a:txBody>
                    <a:bodyPr/>
                    <a:lstStyle/>
                    <a:p>
                      <a:pPr algn="l" fontAlgn="ctr"/>
                      <a:r>
                        <a:rPr lang="en-GB" sz="1100" b="0" i="0" u="none" strike="noStrike">
                          <a:solidFill>
                            <a:srgbClr val="000000"/>
                          </a:solidFill>
                          <a:effectLst/>
                          <a:latin typeface="Calibri" panose="020F0502020204030204" pitchFamily="34" charset="0"/>
                        </a:rPr>
                        <a:t>Bank/finacial Charges (mpesa/airtel)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770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5669406"/>
                  </a:ext>
                </a:extLst>
              </a:tr>
              <a:tr h="223545">
                <a:tc>
                  <a:txBody>
                    <a:bodyPr/>
                    <a:lstStyle/>
                    <a:p>
                      <a:pPr algn="l" fontAlgn="ctr"/>
                      <a:r>
                        <a:rPr lang="en-GB" sz="1100" b="0" i="0" u="none" strike="noStrike">
                          <a:solidFill>
                            <a:srgbClr val="000000"/>
                          </a:solidFill>
                          <a:effectLst/>
                          <a:latin typeface="Calibri" panose="020F0502020204030204" pitchFamily="34" charset="0"/>
                        </a:rPr>
                        <a:t>Printing Costs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720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2,500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2,500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44019267"/>
                  </a:ext>
                </a:extLst>
              </a:tr>
              <a:tr h="223545">
                <a:tc>
                  <a:txBody>
                    <a:bodyPr/>
                    <a:lstStyle/>
                    <a:p>
                      <a:pPr algn="l" fontAlgn="ctr"/>
                      <a:r>
                        <a:rPr lang="en-GB" sz="1100" b="0" i="0" u="none" strike="noStrike">
                          <a:solidFill>
                            <a:srgbClr val="000000"/>
                          </a:solidFill>
                          <a:effectLst/>
                          <a:latin typeface="Calibri" panose="020F0502020204030204" pitchFamily="34" charset="0"/>
                        </a:rPr>
                        <a:t>Bible Study guides for needy Secondary schools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1,250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300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15,000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100" b="0" i="0" u="none" strike="noStrike">
                          <a:solidFill>
                            <a:srgbClr val="000000"/>
                          </a:solidFill>
                          <a:effectLst/>
                          <a:latin typeface="Calibri" panose="020F0502020204030204" pitchFamily="34" charset="0"/>
                        </a:rPr>
                        <a:t>Targetting 30 schools without BS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06009471"/>
                  </a:ext>
                </a:extLst>
              </a:tr>
              <a:tr h="223545">
                <a:tc>
                  <a:txBody>
                    <a:bodyPr/>
                    <a:lstStyle/>
                    <a:p>
                      <a:pPr algn="l" fontAlgn="ctr"/>
                      <a:r>
                        <a:rPr lang="en-GB" sz="1100" b="0" i="0" u="none" strike="noStrike">
                          <a:solidFill>
                            <a:srgbClr val="000000"/>
                          </a:solidFill>
                          <a:effectLst/>
                          <a:latin typeface="Calibri" panose="020F0502020204030204" pitchFamily="34" charset="0"/>
                        </a:rPr>
                        <a:t>P2P study guides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20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200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4,000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34887611"/>
                  </a:ext>
                </a:extLst>
              </a:tr>
              <a:tr h="223545">
                <a:tc>
                  <a:txBody>
                    <a:bodyPr/>
                    <a:lstStyle/>
                    <a:p>
                      <a:pPr algn="l" fontAlgn="ctr"/>
                      <a:r>
                        <a:rPr lang="en-GB" sz="1100" b="0" i="0" u="none" strike="noStrike">
                          <a:solidFill>
                            <a:srgbClr val="000000"/>
                          </a:solidFill>
                          <a:effectLst/>
                          <a:latin typeface="Calibri" panose="020F0502020204030204" pitchFamily="34" charset="0"/>
                        </a:rPr>
                        <a:t>Hiring of hall for meeting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9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9,000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52420918"/>
                  </a:ext>
                </a:extLst>
              </a:tr>
              <a:tr h="223545">
                <a:tc>
                  <a:txBody>
                    <a:bodyPr/>
                    <a:lstStyle/>
                    <a:p>
                      <a:pPr algn="l" fontAlgn="ctr"/>
                      <a:r>
                        <a:rPr lang="en-GB" sz="1100" b="0" i="0" u="none" strike="noStrike">
                          <a:solidFill>
                            <a:srgbClr val="000000"/>
                          </a:solidFill>
                          <a:effectLst/>
                          <a:latin typeface="Calibri" panose="020F0502020204030204" pitchFamily="34" charset="0"/>
                        </a:rPr>
                        <a:t>Camp</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30,000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30,000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61456771"/>
                  </a:ext>
                </a:extLst>
              </a:tr>
              <a:tr h="223545">
                <a:tc>
                  <a:txBody>
                    <a:bodyPr/>
                    <a:lstStyle/>
                    <a:p>
                      <a:pPr algn="l" fontAlgn="ctr"/>
                      <a:r>
                        <a:rPr lang="en-GB" sz="1100" b="1" i="0" u="none" strike="noStrike">
                          <a:solidFill>
                            <a:srgbClr val="000000"/>
                          </a:solidFill>
                          <a:effectLst/>
                          <a:latin typeface="Calibri" panose="020F0502020204030204" pitchFamily="34" charset="0"/>
                        </a:rPr>
                        <a:t>Total Revenue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29,100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l" fontAlgn="ctr"/>
                      <a:r>
                        <a:rPr lang="en-NG" sz="1100" b="1" i="0" u="none" strike="noStrike">
                          <a:solidFill>
                            <a:srgbClr val="000000"/>
                          </a:solidFill>
                          <a:effectLst/>
                          <a:latin typeface="Calibri" panose="020F0502020204030204" pitchFamily="34" charset="0"/>
                        </a:rPr>
                        <a:t>    160,900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NG" sz="1100" b="1"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4050556365"/>
                  </a:ext>
                </a:extLst>
              </a:tr>
              <a:tr h="223545">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899514950"/>
                  </a:ext>
                </a:extLst>
              </a:tr>
              <a:tr h="223545">
                <a:tc>
                  <a:txBody>
                    <a:bodyPr/>
                    <a:lstStyle/>
                    <a:p>
                      <a:pPr algn="l" fontAlgn="ctr"/>
                      <a:r>
                        <a:rPr lang="en-NG" sz="1100" b="0" i="0" u="none" strike="noStrike" dirty="0">
                          <a:solidFill>
                            <a:srgbClr val="000000"/>
                          </a:solidFill>
                          <a:effectLst/>
                          <a:latin typeface="Calibri" panose="020F0502020204030204" pitchFamily="34" charset="0"/>
                        </a:rPr>
                        <a:t> </a:t>
                      </a:r>
                    </a:p>
                  </a:txBody>
                  <a:tcPr marL="6350" marR="6350" marT="6350" marB="0" anchor="ctr">
                    <a:lnL>
                      <a:noFill/>
                    </a:lnL>
                    <a:lnR>
                      <a:noFill/>
                    </a:lnR>
                    <a:lnT>
                      <a:noFill/>
                    </a:lnT>
                    <a:lnB>
                      <a:noFill/>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a:noFill/>
                    </a:lnT>
                    <a:lnB>
                      <a:noFill/>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a:noFill/>
                    </a:lnT>
                    <a:lnB>
                      <a:noFill/>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a:noFill/>
                    </a:lnT>
                    <a:lnB>
                      <a:noFill/>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a:noFill/>
                    </a:lnT>
                    <a:lnB>
                      <a:noFill/>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a:noFill/>
                    </a:lnL>
                    <a:lnR>
                      <a:noFill/>
                    </a:lnR>
                    <a:lnT>
                      <a:noFill/>
                    </a:lnT>
                    <a:lnB>
                      <a:noFill/>
                    </a:lnB>
                    <a:solidFill>
                      <a:srgbClr val="FFFFFF"/>
                    </a:solidFill>
                  </a:tcPr>
                </a:tc>
                <a:extLst>
                  <a:ext uri="{0D108BD9-81ED-4DB2-BD59-A6C34878D82A}">
                    <a16:rowId xmlns:a16="http://schemas.microsoft.com/office/drawing/2014/main" val="320168902"/>
                  </a:ext>
                </a:extLst>
              </a:tr>
              <a:tr h="285213">
                <a:tc gridSpan="6">
                  <a:txBody>
                    <a:bodyPr/>
                    <a:lstStyle/>
                    <a:p>
                      <a:pPr algn="ctr" fontAlgn="ctr"/>
                      <a:r>
                        <a:rPr lang="en-GB" sz="1400" b="1" i="0" u="none" strike="noStrike">
                          <a:solidFill>
                            <a:srgbClr val="000000"/>
                          </a:solidFill>
                          <a:effectLst/>
                          <a:latin typeface="Calibri" panose="020F0502020204030204" pitchFamily="34" charset="0"/>
                        </a:rPr>
                        <a:t>Appendix 3</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1056669208"/>
                  </a:ext>
                </a:extLst>
              </a:tr>
              <a:tr h="447092">
                <a:tc>
                  <a:txBody>
                    <a:bodyPr/>
                    <a:lstStyle/>
                    <a:p>
                      <a:pPr algn="ctr" fontAlgn="ctr"/>
                      <a:r>
                        <a:rPr lang="en-GB" sz="1100" b="1" i="0" u="none" strike="noStrike">
                          <a:solidFill>
                            <a:srgbClr val="000000"/>
                          </a:solidFill>
                          <a:effectLst/>
                          <a:latin typeface="Calibri" panose="020F0502020204030204" pitchFamily="34" charset="0"/>
                        </a:rPr>
                        <a:t>Recurrent Expenditure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Actual FY2020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Qty (units)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Unit Cost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GB" sz="1100" b="1" i="0" u="none" strike="noStrike">
                          <a:solidFill>
                            <a:srgbClr val="000000"/>
                          </a:solidFill>
                          <a:effectLst/>
                          <a:latin typeface="Calibri" panose="020F0502020204030204" pitchFamily="34" charset="0"/>
                        </a:rPr>
                        <a:t> Target 2021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GB" sz="1100" b="1" i="0" u="none" strike="noStrike">
                          <a:solidFill>
                            <a:srgbClr val="000000"/>
                          </a:solidFill>
                          <a:effectLst/>
                          <a:latin typeface="Calibri" panose="020F0502020204030204" pitchFamily="34" charset="0"/>
                        </a:rPr>
                        <a:t>Notes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2440700549"/>
                  </a:ext>
                </a:extLst>
              </a:tr>
              <a:tr h="223545">
                <a:tc>
                  <a:txBody>
                    <a:bodyPr/>
                    <a:lstStyle/>
                    <a:p>
                      <a:pPr algn="l" fontAlgn="ctr"/>
                      <a:r>
                        <a:rPr lang="en-GB" sz="1100" b="0" i="0" u="none" strike="noStrike">
                          <a:solidFill>
                            <a:srgbClr val="000000"/>
                          </a:solidFill>
                          <a:effectLst/>
                          <a:latin typeface="Calibri" panose="020F0502020204030204" pitchFamily="34" charset="0"/>
                        </a:rPr>
                        <a:t>Website development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10,000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1113549"/>
                  </a:ext>
                </a:extLst>
              </a:tr>
              <a:tr h="223545">
                <a:tc>
                  <a:txBody>
                    <a:bodyPr/>
                    <a:lstStyle/>
                    <a:p>
                      <a:pPr algn="l" fontAlgn="ctr"/>
                      <a:r>
                        <a:rPr lang="en-GB" sz="1100" b="0" i="0" u="none" strike="noStrike">
                          <a:solidFill>
                            <a:srgbClr val="000000"/>
                          </a:solidFill>
                          <a:effectLst/>
                          <a:latin typeface="Calibri" panose="020F0502020204030204" pitchFamily="34" charset="0"/>
                        </a:rPr>
                        <a:t>Microphone for the sub county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NG" sz="1100" b="0" i="0" u="none" strike="noStrike">
                          <a:solidFill>
                            <a:srgbClr val="000000"/>
                          </a:solidFill>
                          <a:effectLst/>
                          <a:latin typeface="Calibri" panose="020F0502020204030204" pitchFamily="34" charset="0"/>
                        </a:rPr>
                        <a:t>               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1" i="0" u="none" strike="noStrike">
                          <a:solidFill>
                            <a:srgbClr val="000000"/>
                          </a:solidFill>
                          <a:effectLst/>
                          <a:latin typeface="Calibri" panose="020F0502020204030204" pitchFamily="34" charset="0"/>
                        </a:rPr>
                        <a:t>      20,000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NG" sz="1100" b="0" i="0" u="none" strike="noStrike">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9553069"/>
                  </a:ext>
                </a:extLst>
              </a:tr>
              <a:tr h="223545">
                <a:tc>
                  <a:txBody>
                    <a:bodyPr/>
                    <a:lstStyle/>
                    <a:p>
                      <a:pPr algn="l" fontAlgn="ctr"/>
                      <a:r>
                        <a:rPr lang="en-GB" sz="1100" b="1" i="0" u="none" strike="noStrike">
                          <a:solidFill>
                            <a:srgbClr val="000000"/>
                          </a:solidFill>
                          <a:effectLst/>
                          <a:latin typeface="Calibri" panose="020F0502020204030204" pitchFamily="34" charset="0"/>
                        </a:rPr>
                        <a:t>Total Revenue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10,000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5,000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en-NG" sz="1100" b="1" i="0" u="none" strike="noStrike">
                          <a:solidFill>
                            <a:srgbClr val="000000"/>
                          </a:solidFill>
                          <a:effectLst/>
                          <a:latin typeface="Calibri" panose="020F0502020204030204" pitchFamily="34" charset="0"/>
                        </a:rPr>
                        <a:t>      20,000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l" fontAlgn="ctr"/>
                      <a:r>
                        <a:rPr lang="en-NG" sz="1100" b="1" i="0" u="none" strike="noStrike" dirty="0">
                          <a:solidFill>
                            <a:srgbClr val="000000"/>
                          </a:solidFill>
                          <a:effectLst/>
                          <a:latin typeface="Calibri" panose="020F050202020403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extLst>
                  <a:ext uri="{0D108BD9-81ED-4DB2-BD59-A6C34878D82A}">
                    <a16:rowId xmlns:a16="http://schemas.microsoft.com/office/drawing/2014/main" val="884447339"/>
                  </a:ext>
                </a:extLst>
              </a:tr>
            </a:tbl>
          </a:graphicData>
        </a:graphic>
      </p:graphicFrame>
    </p:spTree>
    <p:extLst>
      <p:ext uri="{BB962C8B-B14F-4D97-AF65-F5344CB8AC3E}">
        <p14:creationId xmlns:p14="http://schemas.microsoft.com/office/powerpoint/2010/main" val="3546609111"/>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FB6EF-F557-4C9B-BDEB-DBF5D0E04B6B}"/>
              </a:ext>
            </a:extLst>
          </p:cNvPr>
          <p:cNvSpPr>
            <a:spLocks noGrp="1"/>
          </p:cNvSpPr>
          <p:nvPr>
            <p:ph type="title"/>
          </p:nvPr>
        </p:nvSpPr>
        <p:spPr>
          <a:xfrm>
            <a:off x="152400" y="76200"/>
            <a:ext cx="8839200" cy="381000"/>
          </a:xfrm>
          <a:solidFill>
            <a:srgbClr val="002060"/>
          </a:solidFill>
        </p:spPr>
        <p:txBody>
          <a:bodyPr>
            <a:normAutofit fontScale="90000"/>
          </a:bodyPr>
          <a:lstStyle/>
          <a:p>
            <a:r>
              <a:rPr lang="en-GB" b="1" dirty="0">
                <a:solidFill>
                  <a:schemeClr val="bg1"/>
                </a:solidFill>
              </a:rPr>
              <a:t>Approaches to Budget</a:t>
            </a:r>
            <a:endParaRPr lang="en-NG" b="1" dirty="0">
              <a:solidFill>
                <a:schemeClr val="bg1"/>
              </a:solidFill>
            </a:endParaRPr>
          </a:p>
        </p:txBody>
      </p:sp>
      <p:sp>
        <p:nvSpPr>
          <p:cNvPr id="3" name="Content Placeholder 2">
            <a:extLst>
              <a:ext uri="{FF2B5EF4-FFF2-40B4-BE49-F238E27FC236}">
                <a16:creationId xmlns:a16="http://schemas.microsoft.com/office/drawing/2014/main" id="{AE6045B3-94E7-4505-8F82-FA73E944B5AA}"/>
              </a:ext>
            </a:extLst>
          </p:cNvPr>
          <p:cNvSpPr>
            <a:spLocks noGrp="1"/>
          </p:cNvSpPr>
          <p:nvPr>
            <p:ph sz="quarter" idx="1"/>
          </p:nvPr>
        </p:nvSpPr>
        <p:spPr>
          <a:xfrm>
            <a:off x="76200" y="609600"/>
            <a:ext cx="8991600" cy="6175248"/>
          </a:xfrm>
        </p:spPr>
        <p:txBody>
          <a:bodyPr>
            <a:noAutofit/>
          </a:bodyPr>
          <a:lstStyle/>
          <a:p>
            <a:pPr marL="263525" indent="-263525" algn="just">
              <a:spcBef>
                <a:spcPts val="1200"/>
              </a:spcBef>
              <a:buClr>
                <a:schemeClr val="tx1"/>
              </a:buClr>
              <a:buFont typeface="+mj-lt"/>
              <a:buAutoNum type="alphaLcParenR"/>
            </a:pPr>
            <a:r>
              <a:rPr lang="en-GB" sz="1800" b="1" u="sng" dirty="0"/>
              <a:t>Incremental Budgeting</a:t>
            </a:r>
            <a:r>
              <a:rPr lang="en-GB" sz="1800" dirty="0"/>
              <a:t>: You vary the existing budget on particular percentages:</a:t>
            </a:r>
          </a:p>
          <a:p>
            <a:pPr lvl="2" algn="just">
              <a:spcBef>
                <a:spcPts val="0"/>
              </a:spcBef>
              <a:spcAft>
                <a:spcPts val="600"/>
              </a:spcAft>
              <a:buClr>
                <a:schemeClr val="tx1"/>
              </a:buClr>
            </a:pPr>
            <a:r>
              <a:rPr lang="en-GB" i="1" dirty="0"/>
              <a:t>Easy to apply and saves time </a:t>
            </a:r>
          </a:p>
          <a:p>
            <a:pPr lvl="2" algn="just">
              <a:spcBef>
                <a:spcPts val="0"/>
              </a:spcBef>
              <a:spcAft>
                <a:spcPts val="600"/>
              </a:spcAft>
              <a:buClr>
                <a:schemeClr val="tx1"/>
              </a:buClr>
            </a:pPr>
            <a:r>
              <a:rPr lang="en-GB" i="1" dirty="0"/>
              <a:t>Better for recurrent budget not capital project</a:t>
            </a:r>
          </a:p>
          <a:p>
            <a:pPr lvl="2" algn="just">
              <a:spcBef>
                <a:spcPts val="0"/>
              </a:spcBef>
              <a:spcAft>
                <a:spcPts val="600"/>
              </a:spcAft>
              <a:buClr>
                <a:schemeClr val="tx1"/>
              </a:buClr>
            </a:pPr>
            <a:r>
              <a:rPr lang="en-GB" i="1" dirty="0">
                <a:highlight>
                  <a:srgbClr val="FF99CC"/>
                </a:highlight>
              </a:rPr>
              <a:t>Accommodates redundant votes thus highly abused and wasteful</a:t>
            </a:r>
          </a:p>
          <a:p>
            <a:pPr lvl="2" algn="just">
              <a:spcBef>
                <a:spcPts val="0"/>
              </a:spcBef>
              <a:buClr>
                <a:schemeClr val="tx1"/>
              </a:buClr>
            </a:pPr>
            <a:r>
              <a:rPr lang="en-GB" i="1" dirty="0">
                <a:highlight>
                  <a:srgbClr val="FF99CC"/>
                </a:highlight>
              </a:rPr>
              <a:t>Ignores emerging issues or allow unnecessary burden being loaded to members</a:t>
            </a:r>
          </a:p>
          <a:p>
            <a:pPr marL="263525" indent="-263525" algn="just">
              <a:spcBef>
                <a:spcPts val="1200"/>
              </a:spcBef>
              <a:buClr>
                <a:schemeClr val="tx1"/>
              </a:buClr>
              <a:buFont typeface="+mj-lt"/>
              <a:buAutoNum type="alphaLcParenR"/>
            </a:pPr>
            <a:r>
              <a:rPr lang="en-GB" sz="1800" b="1" u="sng" dirty="0"/>
              <a:t>Zero based Budgeting</a:t>
            </a:r>
            <a:r>
              <a:rPr lang="en-GB" sz="1800" dirty="0"/>
              <a:t> : You start by detailing the projects requirement then cost each item at a time  </a:t>
            </a:r>
          </a:p>
          <a:p>
            <a:pPr marL="538163" lvl="3" indent="-182563" algn="just">
              <a:spcBef>
                <a:spcPts val="0"/>
              </a:spcBef>
              <a:buClr>
                <a:schemeClr val="tx1"/>
              </a:buClr>
              <a:buFont typeface="Wingdings" panose="05000000000000000000" pitchFamily="2" charset="2"/>
              <a:buChar char="v"/>
            </a:pPr>
            <a:r>
              <a:rPr lang="en-GB" sz="1800" dirty="0">
                <a:solidFill>
                  <a:schemeClr val="tx1"/>
                </a:solidFill>
                <a:latin typeface="Gill Sans MT" panose="020B0502020104020203" pitchFamily="34" charset="0"/>
              </a:rPr>
              <a:t>Promotes efficiency allocation of resources</a:t>
            </a:r>
          </a:p>
          <a:p>
            <a:pPr marL="538163" lvl="3" indent="-182563" algn="just">
              <a:spcBef>
                <a:spcPts val="0"/>
              </a:spcBef>
              <a:buClr>
                <a:schemeClr val="tx1"/>
              </a:buClr>
              <a:buFont typeface="Wingdings" panose="05000000000000000000" pitchFamily="2" charset="2"/>
              <a:buChar char="v"/>
            </a:pPr>
            <a:r>
              <a:rPr lang="en-GB" sz="1800" dirty="0">
                <a:latin typeface="Gill Sans MT" panose="020B0502020104020203" pitchFamily="34" charset="0"/>
              </a:rPr>
              <a:t>Identifies areas that require improvements </a:t>
            </a:r>
            <a:r>
              <a:rPr lang="en-GB" sz="1800" dirty="0" err="1">
                <a:latin typeface="Gill Sans MT" panose="020B0502020104020203" pitchFamily="34" charset="0"/>
              </a:rPr>
              <a:t>e,g</a:t>
            </a:r>
            <a:r>
              <a:rPr lang="en-GB" sz="1800" dirty="0">
                <a:latin typeface="Gill Sans MT" panose="020B0502020104020203" pitchFamily="34" charset="0"/>
              </a:rPr>
              <a:t>. Cost saving, revenue/income leakages/untapped sources etc</a:t>
            </a:r>
            <a:endParaRPr lang="en-GB" sz="1800" dirty="0">
              <a:solidFill>
                <a:schemeClr val="tx1"/>
              </a:solidFill>
              <a:latin typeface="Gill Sans MT" panose="020B0502020104020203" pitchFamily="34" charset="0"/>
            </a:endParaRPr>
          </a:p>
          <a:p>
            <a:pPr marL="538163" lvl="3" indent="-182563" algn="just">
              <a:spcBef>
                <a:spcPts val="0"/>
              </a:spcBef>
              <a:buClr>
                <a:schemeClr val="tx1"/>
              </a:buClr>
              <a:buFont typeface="Wingdings" panose="05000000000000000000" pitchFamily="2" charset="2"/>
              <a:buChar char="v"/>
            </a:pPr>
            <a:r>
              <a:rPr lang="en-GB" sz="1800" dirty="0">
                <a:solidFill>
                  <a:schemeClr val="tx1"/>
                </a:solidFill>
                <a:highlight>
                  <a:srgbClr val="FF99CC"/>
                </a:highlight>
                <a:latin typeface="Gill Sans MT" panose="020B0502020104020203" pitchFamily="34" charset="0"/>
              </a:rPr>
              <a:t>Tedious and time consuming, </a:t>
            </a:r>
          </a:p>
          <a:p>
            <a:pPr marL="538163" lvl="3" indent="-182563" algn="just">
              <a:spcBef>
                <a:spcPts val="0"/>
              </a:spcBef>
              <a:buClr>
                <a:schemeClr val="tx1"/>
              </a:buClr>
              <a:buFont typeface="Wingdings" panose="05000000000000000000" pitchFamily="2" charset="2"/>
              <a:buChar char="v"/>
            </a:pPr>
            <a:r>
              <a:rPr lang="en-GB" sz="1800" dirty="0">
                <a:solidFill>
                  <a:schemeClr val="tx1"/>
                </a:solidFill>
                <a:latin typeface="Gill Sans MT" panose="020B0502020104020203" pitchFamily="34" charset="0"/>
              </a:rPr>
              <a:t>Recommendable for all capital projects but </a:t>
            </a:r>
            <a:r>
              <a:rPr lang="en-GB" sz="1800" b="1" u="sng" dirty="0">
                <a:latin typeface="Gill Sans MT" panose="020B0502020104020203" pitchFamily="34" charset="0"/>
              </a:rPr>
              <a:t>Must</a:t>
            </a:r>
            <a:r>
              <a:rPr lang="en-GB" sz="1800" dirty="0">
                <a:latin typeface="Gill Sans MT" panose="020B0502020104020203" pitchFamily="34" charset="0"/>
              </a:rPr>
              <a:t> have holistic view of the project-E2E</a:t>
            </a:r>
            <a:endParaRPr lang="en-GB" sz="1800" dirty="0">
              <a:solidFill>
                <a:schemeClr val="tx1"/>
              </a:solidFill>
              <a:latin typeface="Gill Sans MT" panose="020B0502020104020203" pitchFamily="34" charset="0"/>
            </a:endParaRPr>
          </a:p>
          <a:p>
            <a:pPr marL="263525" indent="-263525" algn="just">
              <a:spcBef>
                <a:spcPts val="1200"/>
              </a:spcBef>
              <a:buClr>
                <a:schemeClr val="tx1"/>
              </a:buClr>
              <a:buFont typeface="+mj-lt"/>
              <a:buAutoNum type="alphaLcParenR"/>
            </a:pPr>
            <a:r>
              <a:rPr lang="en-GB" sz="1800" b="1" u="sng" dirty="0"/>
              <a:t>Program Based Budgeting: (PBB) </a:t>
            </a:r>
            <a:r>
              <a:rPr lang="en-GB" sz="1800" dirty="0"/>
              <a:t>Can take either incremental or Zero based approach, but every activities must be anchored in a </a:t>
            </a:r>
            <a:r>
              <a:rPr lang="en-GB" sz="1800" b="1" dirty="0"/>
              <a:t>program. </a:t>
            </a:r>
            <a:r>
              <a:rPr lang="en-GB" sz="1800" dirty="0"/>
              <a:t> It is resulted oriented</a:t>
            </a:r>
            <a:endParaRPr lang="en-GB" sz="1800" b="1" dirty="0"/>
          </a:p>
          <a:p>
            <a:pPr marL="1337310" lvl="3" indent="-514350" algn="just">
              <a:spcBef>
                <a:spcPts val="0"/>
              </a:spcBef>
              <a:spcAft>
                <a:spcPts val="600"/>
              </a:spcAft>
              <a:buClr>
                <a:schemeClr val="tx1"/>
              </a:buClr>
              <a:buFont typeface="+mj-lt"/>
              <a:buAutoNum type="romanLcPeriod"/>
            </a:pPr>
            <a:r>
              <a:rPr lang="en-GB" sz="1800" dirty="0">
                <a:solidFill>
                  <a:schemeClr val="tx1"/>
                </a:solidFill>
              </a:rPr>
              <a:t>The program must have details such as, the sub-programs, the Key Performance Indicators (KPI) targets, unit costs and total costs.</a:t>
            </a:r>
          </a:p>
          <a:p>
            <a:pPr marL="1337310" lvl="3" indent="-514350" algn="just">
              <a:spcBef>
                <a:spcPts val="0"/>
              </a:spcBef>
              <a:spcAft>
                <a:spcPts val="600"/>
              </a:spcAft>
              <a:buClr>
                <a:schemeClr val="tx1"/>
              </a:buClr>
              <a:buFont typeface="+mj-lt"/>
              <a:buAutoNum type="romanLcPeriod"/>
            </a:pPr>
            <a:r>
              <a:rPr lang="en-GB" sz="1800" dirty="0">
                <a:solidFill>
                  <a:schemeClr val="tx1"/>
                </a:solidFill>
              </a:rPr>
              <a:t>It is only possible to start at departmental level</a:t>
            </a:r>
          </a:p>
          <a:p>
            <a:pPr marL="1337310" lvl="3" indent="-514350" algn="just">
              <a:spcBef>
                <a:spcPts val="0"/>
              </a:spcBef>
              <a:spcAft>
                <a:spcPts val="600"/>
              </a:spcAft>
              <a:buClr>
                <a:schemeClr val="tx1"/>
              </a:buClr>
              <a:buFont typeface="+mj-lt"/>
              <a:buAutoNum type="romanLcPeriod"/>
            </a:pPr>
            <a:r>
              <a:rPr lang="en-GB" sz="1800" dirty="0">
                <a:solidFill>
                  <a:schemeClr val="tx1"/>
                </a:solidFill>
              </a:rPr>
              <a:t>Fits to the departmental Strategic goals</a:t>
            </a:r>
            <a:endParaRPr lang="en-NG" sz="1800" dirty="0"/>
          </a:p>
        </p:txBody>
      </p:sp>
    </p:spTree>
    <p:extLst>
      <p:ext uri="{BB962C8B-B14F-4D97-AF65-F5344CB8AC3E}">
        <p14:creationId xmlns:p14="http://schemas.microsoft.com/office/powerpoint/2010/main" val="4009852610"/>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B32F-FE4E-4C01-B45C-651C9CD2D368}"/>
              </a:ext>
            </a:extLst>
          </p:cNvPr>
          <p:cNvSpPr>
            <a:spLocks noGrp="1"/>
          </p:cNvSpPr>
          <p:nvPr>
            <p:ph type="title"/>
          </p:nvPr>
        </p:nvSpPr>
        <p:spPr/>
        <p:txBody>
          <a:bodyPr/>
          <a:lstStyle/>
          <a:p>
            <a:r>
              <a:rPr lang="en-GB" dirty="0"/>
              <a:t>Example on PBB</a:t>
            </a:r>
            <a:endParaRPr lang="en-NG" dirty="0"/>
          </a:p>
        </p:txBody>
      </p:sp>
      <p:graphicFrame>
        <p:nvGraphicFramePr>
          <p:cNvPr id="4" name="Content Placeholder 3">
            <a:extLst>
              <a:ext uri="{FF2B5EF4-FFF2-40B4-BE49-F238E27FC236}">
                <a16:creationId xmlns:a16="http://schemas.microsoft.com/office/drawing/2014/main" id="{A9059093-E85D-4E44-ABBB-3DB917A4166D}"/>
              </a:ext>
            </a:extLst>
          </p:cNvPr>
          <p:cNvGraphicFramePr>
            <a:graphicFrameLocks noGrp="1" noChangeAspect="1"/>
          </p:cNvGraphicFramePr>
          <p:nvPr>
            <p:ph sz="quarter" idx="1"/>
            <p:extLst>
              <p:ext uri="{D42A27DB-BD31-4B8C-83A1-F6EECF244321}">
                <p14:modId xmlns:p14="http://schemas.microsoft.com/office/powerpoint/2010/main" val="87765805"/>
              </p:ext>
            </p:extLst>
          </p:nvPr>
        </p:nvGraphicFramePr>
        <p:xfrm>
          <a:off x="163152" y="762000"/>
          <a:ext cx="8828448" cy="5791200"/>
        </p:xfrm>
        <a:graphic>
          <a:graphicData uri="http://schemas.openxmlformats.org/presentationml/2006/ole">
            <mc:AlternateContent xmlns:mc="http://schemas.openxmlformats.org/markup-compatibility/2006">
              <mc:Choice xmlns:v="urn:schemas-microsoft-com:vml" Requires="v">
                <p:oleObj spid="_x0000_s1050" name="Worksheet" r:id="rId3" imgW="12623921" imgH="7607392" progId="Excel.Sheet.12">
                  <p:embed/>
                </p:oleObj>
              </mc:Choice>
              <mc:Fallback>
                <p:oleObj name="Worksheet" r:id="rId3" imgW="12623921" imgH="7607392" progId="Excel.Sheet.12">
                  <p:embed/>
                  <p:pic>
                    <p:nvPicPr>
                      <p:cNvPr id="0" name=""/>
                      <p:cNvPicPr/>
                      <p:nvPr/>
                    </p:nvPicPr>
                    <p:blipFill>
                      <a:blip r:embed="rId4"/>
                      <a:stretch>
                        <a:fillRect/>
                      </a:stretch>
                    </p:blipFill>
                    <p:spPr>
                      <a:xfrm>
                        <a:off x="163152" y="762000"/>
                        <a:ext cx="8828448" cy="5791200"/>
                      </a:xfrm>
                      <a:prstGeom prst="rect">
                        <a:avLst/>
                      </a:prstGeom>
                      <a:solidFill>
                        <a:schemeClr val="accent5">
                          <a:lumMod val="20000"/>
                          <a:lumOff val="80000"/>
                        </a:schemeClr>
                      </a:solidFill>
                    </p:spPr>
                  </p:pic>
                </p:oleObj>
              </mc:Fallback>
            </mc:AlternateContent>
          </a:graphicData>
        </a:graphic>
      </p:graphicFrame>
    </p:spTree>
    <p:extLst>
      <p:ext uri="{BB962C8B-B14F-4D97-AF65-F5344CB8AC3E}">
        <p14:creationId xmlns:p14="http://schemas.microsoft.com/office/powerpoint/2010/main" val="2880213046"/>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5E9E-9FAB-40A0-AAA1-DFB345C256F8}"/>
              </a:ext>
            </a:extLst>
          </p:cNvPr>
          <p:cNvSpPr>
            <a:spLocks noGrp="1"/>
          </p:cNvSpPr>
          <p:nvPr>
            <p:ph type="title"/>
          </p:nvPr>
        </p:nvSpPr>
        <p:spPr>
          <a:xfrm>
            <a:off x="152400" y="76200"/>
            <a:ext cx="8839200" cy="457200"/>
          </a:xfrm>
          <a:solidFill>
            <a:srgbClr val="002060"/>
          </a:solidFill>
        </p:spPr>
        <p:txBody>
          <a:bodyPr anchor="t">
            <a:normAutofit fontScale="90000"/>
          </a:bodyPr>
          <a:lstStyle/>
          <a:p>
            <a:r>
              <a:rPr lang="en-GB" b="1" dirty="0">
                <a:solidFill>
                  <a:schemeClr val="bg1"/>
                </a:solidFill>
              </a:rPr>
              <a:t>Implementation of the Plan:</a:t>
            </a:r>
            <a:endParaRPr lang="en-NG" b="1" dirty="0">
              <a:solidFill>
                <a:schemeClr val="bg1"/>
              </a:solidFill>
            </a:endParaRPr>
          </a:p>
        </p:txBody>
      </p:sp>
      <p:sp>
        <p:nvSpPr>
          <p:cNvPr id="3" name="Content Placeholder 2">
            <a:extLst>
              <a:ext uri="{FF2B5EF4-FFF2-40B4-BE49-F238E27FC236}">
                <a16:creationId xmlns:a16="http://schemas.microsoft.com/office/drawing/2014/main" id="{49D02557-B461-4881-BB1D-51935CEE6893}"/>
              </a:ext>
            </a:extLst>
          </p:cNvPr>
          <p:cNvSpPr>
            <a:spLocks noGrp="1"/>
          </p:cNvSpPr>
          <p:nvPr>
            <p:ph sz="quarter" idx="1"/>
          </p:nvPr>
        </p:nvSpPr>
        <p:spPr>
          <a:xfrm>
            <a:off x="149352" y="685800"/>
            <a:ext cx="8842248" cy="6019800"/>
          </a:xfrm>
        </p:spPr>
        <p:txBody>
          <a:bodyPr>
            <a:normAutofit fontScale="92500" lnSpcReduction="10000"/>
          </a:bodyPr>
          <a:lstStyle/>
          <a:p>
            <a:pPr marL="0" indent="0" algn="just">
              <a:buNone/>
            </a:pPr>
            <a:r>
              <a:rPr lang="en-GB" sz="2400" b="1" dirty="0"/>
              <a:t>The Financial Budget Implementation Phase should be guided by the following 6 principles: (Both income and expenditures):</a:t>
            </a:r>
          </a:p>
          <a:p>
            <a:pPr marL="268288" indent="-268288" algn="just">
              <a:buFont typeface="+mj-lt"/>
              <a:buAutoNum type="arabicPeriod"/>
            </a:pPr>
            <a:r>
              <a:rPr lang="en-GB" sz="2400" b="1" dirty="0"/>
              <a:t>C</a:t>
            </a:r>
            <a:r>
              <a:rPr lang="en-NG" sz="2400" b="1" dirty="0"/>
              <a:t>onsistency</a:t>
            </a:r>
            <a:r>
              <a:rPr lang="en-GB" sz="2400" b="1" dirty="0"/>
              <a:t>: </a:t>
            </a:r>
            <a:r>
              <a:rPr lang="en-GB" sz="2400" i="1" dirty="0"/>
              <a:t>Determined by existing </a:t>
            </a:r>
            <a:r>
              <a:rPr lang="en-GB" sz="2400" b="1" i="1" u="sng" dirty="0"/>
              <a:t>POLICIES</a:t>
            </a:r>
            <a:r>
              <a:rPr lang="en-GB" sz="2400" i="1" dirty="0"/>
              <a:t>: </a:t>
            </a:r>
          </a:p>
          <a:p>
            <a:pPr lvl="1" algn="just">
              <a:buFont typeface="Wingdings" panose="05000000000000000000" pitchFamily="2" charset="2"/>
              <a:buChar char="v"/>
            </a:pPr>
            <a:r>
              <a:rPr lang="en-GB" sz="2000" b="1" i="1" u="sng" dirty="0"/>
              <a:t>Candidly discuss and document</a:t>
            </a:r>
            <a:r>
              <a:rPr lang="en-GB" sz="2000" i="1" dirty="0"/>
              <a:t>: what, why, how (means and amount), when finances will be collected and spent- Deal with biases, leniency, lacunas etc E.g. Allowances, social events, instruments insurances, appreciation of a speaker, philanthropic cases, priority test etc</a:t>
            </a:r>
          </a:p>
          <a:p>
            <a:pPr lvl="1" algn="just">
              <a:buFont typeface="Wingdings" panose="05000000000000000000" pitchFamily="2" charset="2"/>
              <a:buChar char="v"/>
            </a:pPr>
            <a:r>
              <a:rPr lang="en-GB" sz="2000" b="1" i="1" u="sng" dirty="0"/>
              <a:t>Consider Potential Risks and address them</a:t>
            </a:r>
            <a:r>
              <a:rPr lang="en-GB" sz="2000" i="1" dirty="0"/>
              <a:t>: physical losses of cash (theft from box, cheating during counting, mis recordings (intentional or unintentional)</a:t>
            </a:r>
          </a:p>
          <a:p>
            <a:pPr lvl="1" algn="just">
              <a:buFont typeface="Wingdings" panose="05000000000000000000" pitchFamily="2" charset="2"/>
              <a:buChar char="v"/>
            </a:pPr>
            <a:r>
              <a:rPr lang="en-GB" sz="2000" b="1" i="1" u="sng" dirty="0"/>
              <a:t>Institute progressive controls: </a:t>
            </a:r>
            <a:r>
              <a:rPr lang="en-GB" sz="2000" i="1" dirty="0"/>
              <a:t>Flexible to operate but fool proof to losses</a:t>
            </a:r>
          </a:p>
          <a:p>
            <a:pPr lvl="1" algn="just">
              <a:buFont typeface="Wingdings" panose="05000000000000000000" pitchFamily="2" charset="2"/>
              <a:buChar char="v"/>
            </a:pPr>
            <a:r>
              <a:rPr lang="en-GB" sz="2000" b="1" i="1" u="sng" dirty="0"/>
              <a:t>Set standards on nature of budgets</a:t>
            </a:r>
            <a:r>
              <a:rPr lang="en-GB" sz="2000" i="1" dirty="0"/>
              <a:t>: Surplus budget, deficit budget or balanced budget</a:t>
            </a:r>
          </a:p>
          <a:p>
            <a:pPr lvl="1" algn="just">
              <a:buFont typeface="Wingdings" panose="05000000000000000000" pitchFamily="2" charset="2"/>
              <a:buChar char="v"/>
            </a:pPr>
            <a:r>
              <a:rPr lang="en-GB" sz="2000" b="1" i="1" u="sng" dirty="0"/>
              <a:t>Respect and apply the Budget</a:t>
            </a:r>
            <a:r>
              <a:rPr lang="en-GB" sz="2000" i="1" dirty="0"/>
              <a:t>… if not working </a:t>
            </a:r>
            <a:r>
              <a:rPr lang="en-GB" sz="2000" i="1" dirty="0" err="1"/>
              <a:t>intiate</a:t>
            </a:r>
            <a:r>
              <a:rPr lang="en-GB" sz="2000" i="1" dirty="0"/>
              <a:t> a review mechanism- supplementary budget process</a:t>
            </a:r>
          </a:p>
          <a:p>
            <a:pPr marL="268288" indent="-268288" algn="just">
              <a:buFont typeface="+mj-lt"/>
              <a:buAutoNum type="arabicPeriod"/>
            </a:pPr>
            <a:r>
              <a:rPr lang="en-GB" sz="2400" b="1" dirty="0"/>
              <a:t>T</a:t>
            </a:r>
            <a:r>
              <a:rPr lang="en-NG" sz="2400" b="1" dirty="0"/>
              <a:t>imeliness</a:t>
            </a:r>
            <a:r>
              <a:rPr lang="en-GB" sz="2400" b="1" dirty="0"/>
              <a:t>: </a:t>
            </a:r>
            <a:r>
              <a:rPr lang="en-GB" sz="2400" dirty="0"/>
              <a:t>Smart plan is time bound. Depends on preparedness and discipline </a:t>
            </a:r>
          </a:p>
          <a:p>
            <a:pPr lvl="2" algn="just"/>
            <a:r>
              <a:rPr lang="en-GB" sz="1800" dirty="0"/>
              <a:t>If </a:t>
            </a:r>
            <a:r>
              <a:rPr lang="en-GB" sz="1800" b="1" dirty="0"/>
              <a:t>mis-managed </a:t>
            </a:r>
            <a:r>
              <a:rPr lang="en-GB" sz="1800" dirty="0"/>
              <a:t>it accrues debt, losses of opportunities, penalties, or no delivery of service or good</a:t>
            </a:r>
          </a:p>
          <a:p>
            <a:pPr lvl="2" algn="just"/>
            <a:r>
              <a:rPr lang="en-GB" sz="1800" dirty="0"/>
              <a:t>Testifies of the culture of the group</a:t>
            </a:r>
          </a:p>
        </p:txBody>
      </p:sp>
    </p:spTree>
    <p:extLst>
      <p:ext uri="{BB962C8B-B14F-4D97-AF65-F5344CB8AC3E}">
        <p14:creationId xmlns:p14="http://schemas.microsoft.com/office/powerpoint/2010/main" val="3226470289"/>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ppt_y"/>
                                          </p:val>
                                        </p:tav>
                                        <p:tav tm="100000">
                                          <p:val>
                                            <p:strVal val="#ppt_y"/>
                                          </p:val>
                                        </p:tav>
                                      </p:tavLst>
                                    </p:anim>
                                  </p:childTnLst>
                                </p:cTn>
                              </p:par>
                              <p:par>
                                <p:cTn id="14" presetID="2" presetClass="entr" presetSubtype="8"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ppt_y"/>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ppt_y"/>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ppt_y"/>
                                          </p:val>
                                        </p:tav>
                                        <p:tav tm="100000">
                                          <p:val>
                                            <p:strVal val="#ppt_y"/>
                                          </p:val>
                                        </p:tav>
                                      </p:tavLst>
                                    </p:anim>
                                  </p:childTnLst>
                                </p:cTn>
                              </p:par>
                              <p:par>
                                <p:cTn id="26" presetID="2" presetClass="entr" presetSubtype="8"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
                                            <p:txEl>
                                              <p:pRg st="5" end="5"/>
                                            </p:txEl>
                                          </p:spTgt>
                                        </p:tgtEl>
                                        <p:attrNameLst>
                                          <p:attrName>ppt_y</p:attrName>
                                        </p:attrNameLst>
                                      </p:cBhvr>
                                      <p:tavLst>
                                        <p:tav tm="0">
                                          <p:val>
                                            <p:strVal val="#ppt_y"/>
                                          </p:val>
                                        </p:tav>
                                        <p:tav tm="100000">
                                          <p:val>
                                            <p:strVal val="#ppt_y"/>
                                          </p:val>
                                        </p:tav>
                                      </p:tavLst>
                                    </p:anim>
                                  </p:childTnLst>
                                </p:cTn>
                              </p:par>
                              <p:par>
                                <p:cTn id="30" presetID="2" presetClass="entr" presetSubtype="8"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right)">
                                      <p:cBhvr>
                                        <p:cTn id="38" dur="500"/>
                                        <p:tgtEl>
                                          <p:spTgt spid="3">
                                            <p:txEl>
                                              <p:pRg st="7" end="7"/>
                                            </p:txEl>
                                          </p:spTgt>
                                        </p:tgtEl>
                                      </p:cBhvr>
                                    </p:animEffect>
                                  </p:childTnLst>
                                </p:cTn>
                              </p:par>
                              <p:par>
                                <p:cTn id="39" presetID="22" presetClass="entr" presetSubtype="2"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wipe(right)">
                                      <p:cBhvr>
                                        <p:cTn id="41" dur="500"/>
                                        <p:tgtEl>
                                          <p:spTgt spid="3">
                                            <p:txEl>
                                              <p:pRg st="8" end="8"/>
                                            </p:txEl>
                                          </p:spTgt>
                                        </p:tgtEl>
                                      </p:cBhvr>
                                    </p:animEffect>
                                  </p:childTnLst>
                                </p:cTn>
                              </p:par>
                              <p:par>
                                <p:cTn id="42" presetID="22" presetClass="entr" presetSubtype="2" fill="hold"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wipe(right)">
                                      <p:cBhvr>
                                        <p:cTn id="4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5E9E-9FAB-40A0-AAA1-DFB345C256F8}"/>
              </a:ext>
            </a:extLst>
          </p:cNvPr>
          <p:cNvSpPr>
            <a:spLocks noGrp="1"/>
          </p:cNvSpPr>
          <p:nvPr>
            <p:ph type="title"/>
          </p:nvPr>
        </p:nvSpPr>
        <p:spPr>
          <a:xfrm>
            <a:off x="152400" y="152400"/>
            <a:ext cx="8839200" cy="457200"/>
          </a:xfrm>
          <a:solidFill>
            <a:srgbClr val="002060"/>
          </a:solidFill>
        </p:spPr>
        <p:txBody>
          <a:bodyPr>
            <a:normAutofit fontScale="90000"/>
          </a:bodyPr>
          <a:lstStyle/>
          <a:p>
            <a:r>
              <a:rPr lang="en-GB" b="1" dirty="0">
                <a:solidFill>
                  <a:schemeClr val="bg1"/>
                </a:solidFill>
              </a:rPr>
              <a:t>Implementation of the Plan:</a:t>
            </a:r>
            <a:endParaRPr lang="en-NG" b="1" dirty="0">
              <a:solidFill>
                <a:schemeClr val="bg1"/>
              </a:solidFill>
            </a:endParaRPr>
          </a:p>
        </p:txBody>
      </p:sp>
      <p:sp>
        <p:nvSpPr>
          <p:cNvPr id="3" name="Content Placeholder 2">
            <a:extLst>
              <a:ext uri="{FF2B5EF4-FFF2-40B4-BE49-F238E27FC236}">
                <a16:creationId xmlns:a16="http://schemas.microsoft.com/office/drawing/2014/main" id="{49D02557-B461-4881-BB1D-51935CEE6893}"/>
              </a:ext>
            </a:extLst>
          </p:cNvPr>
          <p:cNvSpPr>
            <a:spLocks noGrp="1"/>
          </p:cNvSpPr>
          <p:nvPr>
            <p:ph sz="quarter" idx="1"/>
          </p:nvPr>
        </p:nvSpPr>
        <p:spPr>
          <a:xfrm>
            <a:off x="76200" y="609600"/>
            <a:ext cx="8964831" cy="6096000"/>
          </a:xfrm>
        </p:spPr>
        <p:txBody>
          <a:bodyPr>
            <a:normAutofit fontScale="92500" lnSpcReduction="20000"/>
          </a:bodyPr>
          <a:lstStyle/>
          <a:p>
            <a:pPr marL="268288" indent="-268288" algn="just">
              <a:spcAft>
                <a:spcPts val="600"/>
              </a:spcAft>
              <a:buFont typeface="+mj-lt"/>
              <a:buAutoNum type="arabicPeriod" startAt="3"/>
            </a:pPr>
            <a:r>
              <a:rPr lang="en-GB" sz="2400" b="1" dirty="0"/>
              <a:t>Ju</a:t>
            </a:r>
            <a:r>
              <a:rPr lang="en-NG" sz="2400" b="1" dirty="0"/>
              <a:t>stification</a:t>
            </a:r>
            <a:r>
              <a:rPr lang="en-GB" sz="2400" b="1" dirty="0"/>
              <a:t>: </a:t>
            </a:r>
            <a:r>
              <a:rPr lang="en-GB" sz="2400" dirty="0"/>
              <a:t>Every expenditure and revenue should be backed up with facts and sound reasons (why should we?)</a:t>
            </a:r>
          </a:p>
          <a:p>
            <a:pPr marL="538163" lvl="2" indent="-269875" algn="just">
              <a:spcAft>
                <a:spcPts val="600"/>
              </a:spcAft>
              <a:buClr>
                <a:schemeClr val="tx1"/>
              </a:buClr>
            </a:pPr>
            <a:r>
              <a:rPr lang="en-GB" sz="1800" dirty="0"/>
              <a:t>This is not trust issue but rationality of the activity. Maximising utility/ value for money</a:t>
            </a:r>
          </a:p>
          <a:p>
            <a:pPr marL="538163" lvl="2" indent="-269875" algn="just">
              <a:spcAft>
                <a:spcPts val="600"/>
              </a:spcAft>
              <a:buClr>
                <a:schemeClr val="tx1"/>
              </a:buClr>
            </a:pPr>
            <a:r>
              <a:rPr lang="en-GB" sz="1800" dirty="0"/>
              <a:t>Compare alternatives avenues/sources objectively</a:t>
            </a:r>
          </a:p>
          <a:p>
            <a:pPr marL="538163" lvl="2" indent="-269875" algn="just">
              <a:spcAft>
                <a:spcPts val="600"/>
              </a:spcAft>
              <a:buClr>
                <a:schemeClr val="tx1"/>
              </a:buClr>
            </a:pPr>
            <a:r>
              <a:rPr lang="en-GB" sz="1800" dirty="0"/>
              <a:t>Mostly abused to pin down or as a show of might</a:t>
            </a:r>
          </a:p>
          <a:p>
            <a:pPr marL="538163" lvl="2" indent="-269875" algn="just">
              <a:spcAft>
                <a:spcPts val="600"/>
              </a:spcAft>
              <a:buClr>
                <a:schemeClr val="tx1"/>
              </a:buClr>
            </a:pPr>
            <a:r>
              <a:rPr lang="en-GB" sz="1800" dirty="0"/>
              <a:t>Set criteria of vetting the expenses e.g. why support some students to camp- (representation/ needy/ Trainer of Trainers etc)</a:t>
            </a:r>
          </a:p>
          <a:p>
            <a:pPr marL="268288" indent="-268288" algn="just">
              <a:spcAft>
                <a:spcPts val="600"/>
              </a:spcAft>
              <a:buFont typeface="+mj-lt"/>
              <a:buAutoNum type="arabicPeriod" startAt="3"/>
            </a:pPr>
            <a:r>
              <a:rPr lang="en-GB" sz="2400" b="1" dirty="0"/>
              <a:t>Do</a:t>
            </a:r>
            <a:r>
              <a:rPr lang="en-NG" sz="2400" b="1" dirty="0"/>
              <a:t>cumentation</a:t>
            </a:r>
            <a:r>
              <a:rPr lang="en-GB" sz="2400" b="1" dirty="0"/>
              <a:t>: </a:t>
            </a:r>
            <a:r>
              <a:rPr lang="en-GB" sz="2400" dirty="0"/>
              <a:t>“The faintest ink is more powerful than the strongest memory” is </a:t>
            </a:r>
            <a:r>
              <a:rPr lang="en-GB" sz="1900" dirty="0"/>
              <a:t>a Chinese proverb</a:t>
            </a:r>
            <a:r>
              <a:rPr lang="en-GB" sz="2400" dirty="0"/>
              <a:t>. (Its is the process of BUILDING EVIDENCE)</a:t>
            </a:r>
          </a:p>
          <a:p>
            <a:pPr marL="630238" lvl="2" indent="-361950" algn="just">
              <a:spcAft>
                <a:spcPts val="600"/>
              </a:spcAft>
              <a:buClr>
                <a:schemeClr val="tx1"/>
              </a:buClr>
            </a:pPr>
            <a:r>
              <a:rPr lang="en-GB" sz="1800" dirty="0"/>
              <a:t>Both incomes and expenditures should be documented. Device ways of documenting every possible transaction. E.g. </a:t>
            </a:r>
            <a:r>
              <a:rPr lang="en-GB" sz="1800" dirty="0" err="1"/>
              <a:t>Mpesa</a:t>
            </a:r>
            <a:r>
              <a:rPr lang="en-GB" sz="1800" dirty="0"/>
              <a:t> line dedicated to the group, receipt of every cash deposited to the school bursar, collection register for tithes and offering duly signed by at least 2 people etc</a:t>
            </a:r>
          </a:p>
          <a:p>
            <a:pPr marL="630238" lvl="2" indent="-361950" algn="just">
              <a:spcAft>
                <a:spcPts val="600"/>
              </a:spcAft>
              <a:buClr>
                <a:schemeClr val="tx1"/>
              </a:buClr>
            </a:pPr>
            <a:r>
              <a:rPr lang="en-GB" sz="1800" dirty="0"/>
              <a:t>Timely recording after transaction</a:t>
            </a:r>
          </a:p>
          <a:p>
            <a:pPr marL="630238" lvl="2" indent="-361950" algn="just">
              <a:spcAft>
                <a:spcPts val="600"/>
              </a:spcAft>
              <a:buClr>
                <a:schemeClr val="tx1"/>
              </a:buClr>
            </a:pPr>
            <a:r>
              <a:rPr lang="en-GB" sz="1800" dirty="0"/>
              <a:t>Operate in a manner  that the finance question will be asked 6 years later after terminating the relationship with the customer (legal requirement). </a:t>
            </a:r>
          </a:p>
          <a:p>
            <a:pPr marL="630238" lvl="2" indent="-361950" algn="just">
              <a:spcAft>
                <a:spcPts val="600"/>
              </a:spcAft>
              <a:buClr>
                <a:schemeClr val="tx1"/>
              </a:buClr>
            </a:pPr>
            <a:r>
              <a:rPr lang="en-GB" sz="1800" dirty="0"/>
              <a:t>Develop and guide students on proper filing systems</a:t>
            </a:r>
          </a:p>
          <a:p>
            <a:pPr marL="630238" lvl="2" indent="-361950" algn="just">
              <a:spcAft>
                <a:spcPts val="600"/>
              </a:spcAft>
              <a:buClr>
                <a:schemeClr val="tx1"/>
              </a:buClr>
            </a:pPr>
            <a:r>
              <a:rPr lang="en-GB" sz="1800" dirty="0"/>
              <a:t>It’s the back up of any allegation to ensure cohesiveness of the group</a:t>
            </a:r>
          </a:p>
          <a:p>
            <a:pPr marL="630238" lvl="2" indent="-361950" algn="just">
              <a:spcAft>
                <a:spcPts val="600"/>
              </a:spcAft>
              <a:buClr>
                <a:schemeClr val="tx1"/>
              </a:buClr>
            </a:pPr>
            <a:r>
              <a:rPr lang="en-GB" sz="1800" dirty="0"/>
              <a:t>Develop evidence based system, where a recipients of cash acknowledge  receipt or witnesses to the same</a:t>
            </a:r>
          </a:p>
        </p:txBody>
      </p:sp>
    </p:spTree>
    <p:extLst>
      <p:ext uri="{BB962C8B-B14F-4D97-AF65-F5344CB8AC3E}">
        <p14:creationId xmlns:p14="http://schemas.microsoft.com/office/powerpoint/2010/main" val="2530454284"/>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3"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 calcmode="lin" valueType="num">
                                      <p:cBhvr additive="base">
                                        <p:cTn id="40"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3">
                                            <p:txEl>
                                              <p:pRg st="8" end="8"/>
                                            </p:txEl>
                                          </p:spTgt>
                                        </p:tgtEl>
                                        <p:attrNameLst>
                                          <p:attrName>ppt_y</p:attrName>
                                        </p:attrNameLst>
                                      </p:cBhvr>
                                      <p:tavLst>
                                        <p:tav tm="0">
                                          <p:val>
                                            <p:strVal val="0-#ppt_h/2"/>
                                          </p:val>
                                        </p:tav>
                                        <p:tav tm="100000">
                                          <p:val>
                                            <p:strVal val="#ppt_y"/>
                                          </p:val>
                                        </p:tav>
                                      </p:tavLst>
                                    </p:anim>
                                  </p:childTnLst>
                                </p:cTn>
                              </p:par>
                              <p:par>
                                <p:cTn id="42" presetID="2" presetClass="entr" presetSubtype="3" fill="hold"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 calcmode="lin" valueType="num">
                                      <p:cBhvr additive="base">
                                        <p:cTn id="44"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3">
                                            <p:txEl>
                                              <p:pRg st="9" end="9"/>
                                            </p:txEl>
                                          </p:spTgt>
                                        </p:tgtEl>
                                        <p:attrNameLst>
                                          <p:attrName>ppt_y</p:attrName>
                                        </p:attrNameLst>
                                      </p:cBhvr>
                                      <p:tavLst>
                                        <p:tav tm="0">
                                          <p:val>
                                            <p:strVal val="0-#ppt_h/2"/>
                                          </p:val>
                                        </p:tav>
                                        <p:tav tm="100000">
                                          <p:val>
                                            <p:strVal val="#ppt_y"/>
                                          </p:val>
                                        </p:tav>
                                      </p:tavLst>
                                    </p:anim>
                                  </p:childTnLst>
                                </p:cTn>
                              </p:par>
                              <p:par>
                                <p:cTn id="46" presetID="2" presetClass="entr" presetSubtype="3" fill="hold"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 calcmode="lin" valueType="num">
                                      <p:cBhvr additive="base">
                                        <p:cTn id="48"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49" dur="500" fill="hold"/>
                                        <p:tgtEl>
                                          <p:spTgt spid="3">
                                            <p:txEl>
                                              <p:pRg st="10" end="10"/>
                                            </p:txEl>
                                          </p:spTgt>
                                        </p:tgtEl>
                                        <p:attrNameLst>
                                          <p:attrName>ppt_y</p:attrName>
                                        </p:attrNameLst>
                                      </p:cBhvr>
                                      <p:tavLst>
                                        <p:tav tm="0">
                                          <p:val>
                                            <p:strVal val="0-#ppt_h/2"/>
                                          </p:val>
                                        </p:tav>
                                        <p:tav tm="100000">
                                          <p:val>
                                            <p:strVal val="#ppt_y"/>
                                          </p:val>
                                        </p:tav>
                                      </p:tavLst>
                                    </p:anim>
                                  </p:childTnLst>
                                </p:cTn>
                              </p:par>
                              <p:par>
                                <p:cTn id="50" presetID="2" presetClass="entr" presetSubtype="3" fill="hold" nodeType="with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 calcmode="lin" valueType="num">
                                      <p:cBhvr additive="base">
                                        <p:cTn id="52"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53" dur="500" fill="hold"/>
                                        <p:tgtEl>
                                          <p:spTgt spid="3">
                                            <p:txEl>
                                              <p:pRg st="11" end="1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5E9E-9FAB-40A0-AAA1-DFB345C256F8}"/>
              </a:ext>
            </a:extLst>
          </p:cNvPr>
          <p:cNvSpPr>
            <a:spLocks noGrp="1"/>
          </p:cNvSpPr>
          <p:nvPr>
            <p:ph type="title"/>
          </p:nvPr>
        </p:nvSpPr>
        <p:spPr>
          <a:xfrm>
            <a:off x="152400" y="152400"/>
            <a:ext cx="8839200" cy="304800"/>
          </a:xfrm>
          <a:solidFill>
            <a:srgbClr val="002060"/>
          </a:solidFill>
        </p:spPr>
        <p:txBody>
          <a:bodyPr anchor="t">
            <a:normAutofit fontScale="90000"/>
          </a:bodyPr>
          <a:lstStyle/>
          <a:p>
            <a:r>
              <a:rPr lang="en-GB" b="1" dirty="0">
                <a:solidFill>
                  <a:schemeClr val="bg1"/>
                </a:solidFill>
              </a:rPr>
              <a:t>Implementation of the Plan:</a:t>
            </a:r>
            <a:endParaRPr lang="en-NG" b="1" dirty="0">
              <a:solidFill>
                <a:schemeClr val="bg1"/>
              </a:solidFill>
            </a:endParaRPr>
          </a:p>
        </p:txBody>
      </p:sp>
      <p:sp>
        <p:nvSpPr>
          <p:cNvPr id="3" name="Content Placeholder 2">
            <a:extLst>
              <a:ext uri="{FF2B5EF4-FFF2-40B4-BE49-F238E27FC236}">
                <a16:creationId xmlns:a16="http://schemas.microsoft.com/office/drawing/2014/main" id="{49D02557-B461-4881-BB1D-51935CEE6893}"/>
              </a:ext>
            </a:extLst>
          </p:cNvPr>
          <p:cNvSpPr>
            <a:spLocks noGrp="1"/>
          </p:cNvSpPr>
          <p:nvPr>
            <p:ph sz="quarter" idx="1"/>
          </p:nvPr>
        </p:nvSpPr>
        <p:spPr>
          <a:xfrm>
            <a:off x="149352" y="685800"/>
            <a:ext cx="8842248" cy="6019800"/>
          </a:xfrm>
        </p:spPr>
        <p:txBody>
          <a:bodyPr>
            <a:normAutofit/>
          </a:bodyPr>
          <a:lstStyle/>
          <a:p>
            <a:pPr marL="514350" indent="-514350" algn="just">
              <a:spcBef>
                <a:spcPts val="1200"/>
              </a:spcBef>
              <a:spcAft>
                <a:spcPts val="600"/>
              </a:spcAft>
              <a:buFont typeface="+mj-lt"/>
              <a:buAutoNum type="arabicPeriod" startAt="5"/>
            </a:pPr>
            <a:r>
              <a:rPr lang="en-GB" sz="3200" b="1" dirty="0"/>
              <a:t>Certification: </a:t>
            </a:r>
            <a:r>
              <a:rPr lang="en-GB" sz="2000" i="1" dirty="0"/>
              <a:t>1st Timothy 6:10 (as a giver and as a receiver) “10 For the love of money is a root of all kinds of evil: </a:t>
            </a:r>
            <a:r>
              <a:rPr lang="en-GB" sz="2000" b="1" i="1" dirty="0"/>
              <a:t>which some reaching after </a:t>
            </a:r>
            <a:r>
              <a:rPr lang="en-GB" sz="2000" i="1" dirty="0"/>
              <a:t>have been led astray from the faith, and have pierced themselves through with many sorrows”</a:t>
            </a:r>
          </a:p>
          <a:p>
            <a:pPr marL="809625" lvl="2" indent="-261938" algn="just">
              <a:spcBef>
                <a:spcPts val="1200"/>
              </a:spcBef>
              <a:spcAft>
                <a:spcPts val="600"/>
              </a:spcAft>
            </a:pPr>
            <a:r>
              <a:rPr lang="en-GB" dirty="0"/>
              <a:t>To help many reach heaven, institute a periodic system to confirm status of the accounts (trust alone on a weak believer may lead to big mess)</a:t>
            </a:r>
          </a:p>
          <a:p>
            <a:pPr marL="809625" lvl="2" indent="-261938" algn="just">
              <a:spcBef>
                <a:spcPts val="1200"/>
              </a:spcBef>
              <a:spcAft>
                <a:spcPts val="600"/>
              </a:spcAft>
            </a:pPr>
            <a:r>
              <a:rPr lang="en-GB" dirty="0"/>
              <a:t>Confirm a service or good is delivered before payment or have a guarantee that you can hold on in case of loss</a:t>
            </a:r>
          </a:p>
          <a:p>
            <a:pPr marL="809625" lvl="2" indent="-261938" algn="just">
              <a:spcBef>
                <a:spcPts val="1200"/>
              </a:spcBef>
              <a:spcAft>
                <a:spcPts val="600"/>
              </a:spcAft>
            </a:pPr>
            <a:r>
              <a:rPr lang="en-GB" dirty="0"/>
              <a:t>Have open book policy on accounts but guide using policy to avoid witch-hunt</a:t>
            </a:r>
            <a:endParaRPr lang="en-GB" b="1" dirty="0"/>
          </a:p>
          <a:p>
            <a:pPr marL="627063" indent="-627063" algn="just">
              <a:spcBef>
                <a:spcPts val="1200"/>
              </a:spcBef>
              <a:spcAft>
                <a:spcPts val="600"/>
              </a:spcAft>
              <a:buFont typeface="+mj-lt"/>
              <a:buAutoNum type="arabicPeriod" startAt="5"/>
            </a:pPr>
            <a:r>
              <a:rPr lang="en-GB" sz="3200" b="1" dirty="0"/>
              <a:t>The Word of God: </a:t>
            </a:r>
            <a:r>
              <a:rPr lang="en-GB" sz="2000" dirty="0"/>
              <a:t>The Revenue collection structures and methods and expenditures should be founded on God’s principles. Major areas of concern as the emerging issues</a:t>
            </a:r>
          </a:p>
        </p:txBody>
      </p:sp>
    </p:spTree>
    <p:extLst>
      <p:ext uri="{BB962C8B-B14F-4D97-AF65-F5344CB8AC3E}">
        <p14:creationId xmlns:p14="http://schemas.microsoft.com/office/powerpoint/2010/main" val="1277252473"/>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457200"/>
          </a:xfrm>
          <a:solidFill>
            <a:srgbClr val="002060"/>
          </a:solidFill>
        </p:spPr>
        <p:txBody>
          <a:bodyPr anchor="ctr">
            <a:noAutofit/>
          </a:bodyPr>
          <a:lstStyle/>
          <a:p>
            <a:r>
              <a:rPr lang="en-GB" sz="2800" b="1" dirty="0">
                <a:solidFill>
                  <a:schemeClr val="bg1"/>
                </a:solidFill>
              </a:rPr>
              <a:t>Scriptural Reference 1 on Emerging Issues</a:t>
            </a:r>
          </a:p>
        </p:txBody>
      </p:sp>
      <p:sp>
        <p:nvSpPr>
          <p:cNvPr id="3" name="Content Placeholder 2"/>
          <p:cNvSpPr>
            <a:spLocks noGrp="1"/>
          </p:cNvSpPr>
          <p:nvPr>
            <p:ph sz="quarter" idx="1"/>
          </p:nvPr>
        </p:nvSpPr>
        <p:spPr>
          <a:xfrm>
            <a:off x="76200" y="533400"/>
            <a:ext cx="8991600" cy="6172200"/>
          </a:xfrm>
        </p:spPr>
        <p:txBody>
          <a:bodyPr>
            <a:noAutofit/>
          </a:bodyPr>
          <a:lstStyle/>
          <a:p>
            <a:pPr marL="342900" indent="-342900" algn="just">
              <a:lnSpc>
                <a:spcPct val="130000"/>
              </a:lnSpc>
              <a:spcBef>
                <a:spcPts val="1200"/>
              </a:spcBef>
              <a:spcAft>
                <a:spcPts val="600"/>
              </a:spcAft>
              <a:buClrTx/>
              <a:buFont typeface="+mj-lt"/>
              <a:buAutoNum type="arabicParenR"/>
            </a:pPr>
            <a:r>
              <a:rPr lang="en-GB" sz="2000" b="1" u="sng" dirty="0"/>
              <a:t>Secrecy in </a:t>
            </a:r>
            <a:r>
              <a:rPr lang="en-GB" sz="2400" b="1" u="sng" dirty="0"/>
              <a:t>Giving</a:t>
            </a:r>
            <a:r>
              <a:rPr lang="en-GB" sz="2000" b="1" u="sng" dirty="0"/>
              <a:t> vis a vis the Trend</a:t>
            </a:r>
            <a:r>
              <a:rPr lang="en-GB" sz="2000" b="1" dirty="0"/>
              <a:t>: </a:t>
            </a:r>
            <a:r>
              <a:rPr lang="en-GB" sz="2000" b="1" i="1" dirty="0"/>
              <a:t>Matthew 6:1-4 </a:t>
            </a:r>
            <a:r>
              <a:rPr lang="en-GB" sz="2000" i="1" dirty="0"/>
              <a:t>American Standard Version </a:t>
            </a:r>
            <a:r>
              <a:rPr lang="en-GB" sz="2000" b="1" dirty="0"/>
              <a:t>“</a:t>
            </a:r>
            <a:r>
              <a:rPr lang="en-GB" sz="2000" b="1" i="1" dirty="0"/>
              <a:t>1 </a:t>
            </a:r>
            <a:r>
              <a:rPr lang="en-GB" sz="2000" i="1" dirty="0"/>
              <a:t>Take heed that </a:t>
            </a:r>
            <a:r>
              <a:rPr lang="en-GB" sz="2000" b="1" i="1" u="sng" dirty="0"/>
              <a:t>ye do not your righteousness before men,</a:t>
            </a:r>
            <a:r>
              <a:rPr lang="en-GB" sz="2000" i="1" dirty="0"/>
              <a:t> to be seen of them: </a:t>
            </a:r>
            <a:r>
              <a:rPr lang="en-GB" sz="2000" b="1" i="1" u="sng" dirty="0"/>
              <a:t>else ye have no reward with your Father who is in heaven</a:t>
            </a:r>
            <a:r>
              <a:rPr lang="en-GB" sz="2000" i="1" dirty="0"/>
              <a:t>. 2 When </a:t>
            </a:r>
            <a:r>
              <a:rPr lang="en-GB" sz="2000" b="1" i="1" u="sng" dirty="0"/>
              <a:t>therefore thou </a:t>
            </a:r>
            <a:r>
              <a:rPr lang="en-GB" sz="2000" b="1" i="1" u="sng" dirty="0" err="1"/>
              <a:t>doest</a:t>
            </a:r>
            <a:r>
              <a:rPr lang="en-GB" sz="2000" b="1" i="1" u="sng" dirty="0"/>
              <a:t> alms, sound not a trumpet before thee</a:t>
            </a:r>
            <a:r>
              <a:rPr lang="en-GB" sz="2000" i="1" dirty="0"/>
              <a:t>, as the hypocrites do in the synagogues and in the streets, that they may have glory of men. Verily I say unto you, </a:t>
            </a:r>
            <a:r>
              <a:rPr lang="en-GB" sz="2000" b="1" i="1" u="sng" dirty="0"/>
              <a:t>They have received their reward</a:t>
            </a:r>
            <a:r>
              <a:rPr lang="en-GB" sz="2000" i="1" dirty="0"/>
              <a:t>. 3 But when thou </a:t>
            </a:r>
            <a:r>
              <a:rPr lang="en-GB" sz="2000" i="1" dirty="0" err="1"/>
              <a:t>doest</a:t>
            </a:r>
            <a:r>
              <a:rPr lang="en-GB" sz="2000" i="1" dirty="0"/>
              <a:t> alms, let not thy left hand know what thy right hand doeth: 4 that thine alms may be in secret: and thy Father who </a:t>
            </a:r>
            <a:r>
              <a:rPr lang="en-GB" sz="2000" i="1" dirty="0" err="1"/>
              <a:t>seeth</a:t>
            </a:r>
            <a:r>
              <a:rPr lang="en-GB" sz="2000" i="1" dirty="0"/>
              <a:t> in secret shall recompense thee</a:t>
            </a:r>
            <a:r>
              <a:rPr lang="en-GB" sz="2000" b="1" dirty="0"/>
              <a:t>”</a:t>
            </a:r>
          </a:p>
          <a:p>
            <a:pPr marL="342900" indent="-342900" algn="just">
              <a:lnSpc>
                <a:spcPct val="130000"/>
              </a:lnSpc>
              <a:spcBef>
                <a:spcPts val="1200"/>
              </a:spcBef>
              <a:spcAft>
                <a:spcPts val="600"/>
              </a:spcAft>
              <a:buClrTx/>
              <a:buFont typeface="+mj-lt"/>
              <a:buAutoNum type="arabicParenR"/>
            </a:pPr>
            <a:r>
              <a:rPr lang="en-GB" sz="2000" b="1" u="sng" dirty="0"/>
              <a:t>Cheerful and Planned giving versus Coercive giving</a:t>
            </a:r>
            <a:r>
              <a:rPr lang="en-GB" sz="2000" b="1" dirty="0"/>
              <a:t>: 2 Corinthians 9:6-8 “</a:t>
            </a:r>
            <a:r>
              <a:rPr lang="en-GB" sz="2000" dirty="0"/>
              <a:t>6 </a:t>
            </a:r>
            <a:r>
              <a:rPr lang="en-GB" sz="2000" i="1" dirty="0"/>
              <a:t>But this I say, He that soweth sparingly shall reap also sparingly; and he that soweth bountifully shall reap also bountifully. 7 Let each man do according as he </a:t>
            </a:r>
            <a:r>
              <a:rPr lang="en-GB" sz="2000" b="1" i="1" u="sng" dirty="0"/>
              <a:t>hath purposed </a:t>
            </a:r>
            <a:r>
              <a:rPr lang="en-GB" sz="2000" i="1" dirty="0"/>
              <a:t>in his heart: </a:t>
            </a:r>
            <a:r>
              <a:rPr lang="en-GB" sz="2000" b="1" i="1" u="sng" dirty="0"/>
              <a:t>not grudgingly</a:t>
            </a:r>
            <a:r>
              <a:rPr lang="en-GB" sz="2000" i="1" dirty="0"/>
              <a:t>, or of necessity: for </a:t>
            </a:r>
            <a:r>
              <a:rPr lang="en-GB" sz="2000" b="1" i="1" u="sng" dirty="0"/>
              <a:t>God loveth a cheerful giver</a:t>
            </a:r>
            <a:r>
              <a:rPr lang="en-GB" sz="2000" i="1" dirty="0"/>
              <a:t>. 8 And God is able to make all grace abound unto you; that ye, having always all sufficiency in everything, may abound unto every good work</a:t>
            </a:r>
            <a:r>
              <a:rPr lang="en-GB" sz="2000" b="1" i="1" dirty="0"/>
              <a:t>:”</a:t>
            </a:r>
            <a:endParaRPr lang="en-GB" sz="2000" i="1" dirty="0"/>
          </a:p>
          <a:p>
            <a:pPr algn="just">
              <a:lnSpc>
                <a:spcPct val="130000"/>
              </a:lnSpc>
              <a:spcBef>
                <a:spcPts val="1200"/>
              </a:spcBef>
              <a:spcAft>
                <a:spcPts val="600"/>
              </a:spcAft>
              <a:buClrTx/>
              <a:buFont typeface="Wingdings" panose="05000000000000000000" pitchFamily="2" charset="2"/>
              <a:buChar char="v"/>
            </a:pPr>
            <a:endParaRPr lang="en-GB" sz="2000" dirty="0"/>
          </a:p>
          <a:p>
            <a:pPr algn="just">
              <a:lnSpc>
                <a:spcPct val="130000"/>
              </a:lnSpc>
              <a:spcBef>
                <a:spcPts val="1200"/>
              </a:spcBef>
              <a:spcAft>
                <a:spcPts val="600"/>
              </a:spcAft>
              <a:buClrTx/>
              <a:buFont typeface="Wingdings" panose="05000000000000000000" pitchFamily="2" charset="2"/>
              <a:buChar char="v"/>
            </a:pPr>
            <a:endParaRPr lang="en-GB" sz="2000" dirty="0"/>
          </a:p>
          <a:p>
            <a:pPr algn="just">
              <a:lnSpc>
                <a:spcPct val="130000"/>
              </a:lnSpc>
              <a:spcBef>
                <a:spcPts val="1200"/>
              </a:spcBef>
              <a:spcAft>
                <a:spcPts val="600"/>
              </a:spcAft>
              <a:buClrTx/>
              <a:buFont typeface="Wingdings" panose="05000000000000000000" pitchFamily="2" charset="2"/>
              <a:buChar char="v"/>
            </a:pPr>
            <a:endParaRPr lang="en-GB" sz="2000" b="1" dirty="0"/>
          </a:p>
        </p:txBody>
      </p:sp>
    </p:spTree>
    <p:extLst>
      <p:ext uri="{BB962C8B-B14F-4D97-AF65-F5344CB8AC3E}">
        <p14:creationId xmlns:p14="http://schemas.microsoft.com/office/powerpoint/2010/main" val="1295452711"/>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84E11-E527-417F-8182-36F5D9CD1D52}"/>
              </a:ext>
            </a:extLst>
          </p:cNvPr>
          <p:cNvSpPr>
            <a:spLocks noGrp="1"/>
          </p:cNvSpPr>
          <p:nvPr>
            <p:ph type="title"/>
          </p:nvPr>
        </p:nvSpPr>
        <p:spPr>
          <a:xfrm>
            <a:off x="152400" y="0"/>
            <a:ext cx="8839200" cy="533400"/>
          </a:xfrm>
          <a:solidFill>
            <a:srgbClr val="002060"/>
          </a:solidFill>
        </p:spPr>
        <p:txBody>
          <a:bodyPr anchor="ctr">
            <a:normAutofit fontScale="90000"/>
          </a:bodyPr>
          <a:lstStyle/>
          <a:p>
            <a:r>
              <a:rPr lang="en-GB" b="1" dirty="0">
                <a:solidFill>
                  <a:schemeClr val="bg1"/>
                </a:solidFill>
              </a:rPr>
              <a:t>Why is it important to learn about FM?</a:t>
            </a:r>
            <a:endParaRPr lang="en-NG" b="1" dirty="0">
              <a:solidFill>
                <a:schemeClr val="bg1"/>
              </a:solidFill>
            </a:endParaRPr>
          </a:p>
        </p:txBody>
      </p:sp>
      <p:sp>
        <p:nvSpPr>
          <p:cNvPr id="3" name="Content Placeholder 2">
            <a:extLst>
              <a:ext uri="{FF2B5EF4-FFF2-40B4-BE49-F238E27FC236}">
                <a16:creationId xmlns:a16="http://schemas.microsoft.com/office/drawing/2014/main" id="{F3EE643C-DDE1-4304-ABDC-4E13ABA8EF2C}"/>
              </a:ext>
            </a:extLst>
          </p:cNvPr>
          <p:cNvSpPr>
            <a:spLocks noGrp="1"/>
          </p:cNvSpPr>
          <p:nvPr>
            <p:ph sz="quarter" idx="1"/>
          </p:nvPr>
        </p:nvSpPr>
        <p:spPr>
          <a:xfrm>
            <a:off x="152400" y="609600"/>
            <a:ext cx="8839200" cy="6096000"/>
          </a:xfrm>
        </p:spPr>
        <p:txBody>
          <a:bodyPr>
            <a:normAutofit/>
          </a:bodyPr>
          <a:lstStyle/>
          <a:p>
            <a:pPr marL="514350" indent="-514350" algn="just">
              <a:lnSpc>
                <a:spcPct val="110000"/>
              </a:lnSpc>
              <a:spcBef>
                <a:spcPts val="1200"/>
              </a:spcBef>
              <a:buFont typeface="+mj-lt"/>
              <a:buAutoNum type="arabicPeriod"/>
            </a:pPr>
            <a:r>
              <a:rPr lang="en-GB" sz="2800" dirty="0"/>
              <a:t>Because there is ALWAYS the </a:t>
            </a:r>
            <a:r>
              <a:rPr lang="en-GB" sz="2800" b="1" dirty="0"/>
              <a:t>proper time </a:t>
            </a:r>
            <a:r>
              <a:rPr lang="en-GB" sz="2800" dirty="0"/>
              <a:t>and </a:t>
            </a:r>
            <a:r>
              <a:rPr lang="en-GB" sz="2800" b="1" dirty="0"/>
              <a:t>Procedure </a:t>
            </a:r>
            <a:r>
              <a:rPr lang="en-GB" sz="2800" dirty="0"/>
              <a:t>for </a:t>
            </a:r>
            <a:r>
              <a:rPr lang="en-GB" sz="2800" b="1" u="sng" dirty="0"/>
              <a:t>EVERY THING</a:t>
            </a:r>
            <a:r>
              <a:rPr lang="en-GB" sz="2800" dirty="0"/>
              <a:t>.</a:t>
            </a:r>
          </a:p>
          <a:p>
            <a:pPr lvl="2" algn="just">
              <a:lnSpc>
                <a:spcPct val="110000"/>
              </a:lnSpc>
              <a:spcBef>
                <a:spcPts val="600"/>
              </a:spcBef>
            </a:pPr>
            <a:r>
              <a:rPr lang="en-GB" sz="2100" dirty="0"/>
              <a:t>Our High School CU story on FM</a:t>
            </a:r>
          </a:p>
          <a:p>
            <a:pPr marL="0" indent="0" algn="just">
              <a:lnSpc>
                <a:spcPct val="110000"/>
              </a:lnSpc>
              <a:spcBef>
                <a:spcPts val="1200"/>
              </a:spcBef>
              <a:spcAft>
                <a:spcPts val="1200"/>
              </a:spcAft>
              <a:buNone/>
            </a:pPr>
            <a:r>
              <a:rPr lang="en-GB" sz="2800" dirty="0"/>
              <a:t>Ecclesiastes 8:5-6 Amplified Bible </a:t>
            </a:r>
            <a:r>
              <a:rPr lang="en-GB" sz="2800" i="1" dirty="0"/>
              <a:t>“</a:t>
            </a:r>
            <a:r>
              <a:rPr lang="en-GB" sz="2800" b="1" i="1" baseline="30000" dirty="0"/>
              <a:t>5</a:t>
            </a:r>
            <a:r>
              <a:rPr lang="en-GB" sz="2800" i="1" dirty="0"/>
              <a:t>Whoever keeps and observes a royal command will experience neither trouble nor misery; For a wise heart will know the </a:t>
            </a:r>
            <a:r>
              <a:rPr lang="en-GB" sz="2800" i="1" baseline="30000" dirty="0"/>
              <a:t>[</a:t>
            </a:r>
            <a:r>
              <a:rPr lang="en-GB" sz="2800" i="1" baseline="30000" dirty="0">
                <a:hlinkClick r:id="rId2" tooltip="See footnote a"/>
              </a:rPr>
              <a:t>a</a:t>
            </a:r>
            <a:r>
              <a:rPr lang="en-GB" sz="2800" i="1" baseline="30000" dirty="0"/>
              <a:t>]</a:t>
            </a:r>
            <a:r>
              <a:rPr lang="en-GB" sz="2800" i="1" dirty="0"/>
              <a:t>proper time and [appropriate] procedure. </a:t>
            </a:r>
            <a:r>
              <a:rPr lang="en-GB" sz="2800" b="1" i="1" baseline="30000" dirty="0"/>
              <a:t>6  </a:t>
            </a:r>
            <a:r>
              <a:rPr lang="en-GB" sz="2800" i="1" dirty="0"/>
              <a:t>For there is a </a:t>
            </a:r>
            <a:r>
              <a:rPr lang="en-GB" sz="2800" i="1" baseline="30000" dirty="0"/>
              <a:t>[</a:t>
            </a:r>
            <a:r>
              <a:rPr lang="en-GB" sz="2800" i="1" baseline="30000" dirty="0">
                <a:hlinkClick r:id="rId3" tooltip="See footnote b"/>
              </a:rPr>
              <a:t>b</a:t>
            </a:r>
            <a:r>
              <a:rPr lang="en-GB" sz="2800" i="1" baseline="30000" dirty="0"/>
              <a:t>]</a:t>
            </a:r>
            <a:r>
              <a:rPr lang="en-GB" sz="2800" b="1" i="1" u="sng" dirty="0"/>
              <a:t>proper time and [appropriate] procedure for every delight</a:t>
            </a:r>
            <a:r>
              <a:rPr lang="en-GB" sz="2800" i="1" dirty="0"/>
              <a:t>, (NIV: </a:t>
            </a:r>
            <a:r>
              <a:rPr lang="en-GB" sz="2800" b="1" i="1" u="sng" dirty="0"/>
              <a:t>every</a:t>
            </a:r>
            <a:r>
              <a:rPr lang="en-GB" sz="2800" i="1" dirty="0"/>
              <a:t> matter,) Though mankind’s misery and trouble lies heavily upon him [who rebels against the king</a:t>
            </a:r>
            <a:r>
              <a:rPr lang="en-GB" sz="2800" dirty="0"/>
              <a:t>].”</a:t>
            </a:r>
          </a:p>
          <a:p>
            <a:pPr>
              <a:lnSpc>
                <a:spcPct val="110000"/>
              </a:lnSpc>
              <a:spcAft>
                <a:spcPts val="1200"/>
              </a:spcAft>
            </a:pPr>
            <a:r>
              <a:rPr lang="en-GB" sz="2400" dirty="0"/>
              <a:t>How Does it apply to me as an Associate/Patron/ group or church leader even though I am not the treasurer?</a:t>
            </a:r>
            <a:endParaRPr lang="en-NG" sz="2400" dirty="0"/>
          </a:p>
        </p:txBody>
      </p:sp>
    </p:spTree>
    <p:extLst>
      <p:ext uri="{BB962C8B-B14F-4D97-AF65-F5344CB8AC3E}">
        <p14:creationId xmlns:p14="http://schemas.microsoft.com/office/powerpoint/2010/main" val="917061908"/>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nchor="ctr"/>
          <a:lstStyle/>
          <a:p>
            <a:r>
              <a:rPr lang="en-GB" b="1" dirty="0">
                <a:solidFill>
                  <a:schemeClr val="bg1"/>
                </a:solidFill>
              </a:rPr>
              <a:t>SCRIPTURAL REFERENCE 2</a:t>
            </a:r>
          </a:p>
        </p:txBody>
      </p:sp>
      <p:sp>
        <p:nvSpPr>
          <p:cNvPr id="3" name="Content Placeholder 2"/>
          <p:cNvSpPr>
            <a:spLocks noGrp="1"/>
          </p:cNvSpPr>
          <p:nvPr>
            <p:ph sz="quarter" idx="1"/>
          </p:nvPr>
        </p:nvSpPr>
        <p:spPr>
          <a:xfrm>
            <a:off x="152400" y="987552"/>
            <a:ext cx="8839200" cy="5641848"/>
          </a:xfrm>
        </p:spPr>
        <p:txBody>
          <a:bodyPr>
            <a:noAutofit/>
          </a:bodyPr>
          <a:lstStyle/>
          <a:p>
            <a:pPr marL="342900" indent="-342900" algn="just">
              <a:lnSpc>
                <a:spcPct val="150000"/>
              </a:lnSpc>
              <a:spcBef>
                <a:spcPts val="600"/>
              </a:spcBef>
              <a:spcAft>
                <a:spcPts val="600"/>
              </a:spcAft>
              <a:buClrTx/>
              <a:buFont typeface="+mj-lt"/>
              <a:buAutoNum type="arabicParenR" startAt="3"/>
            </a:pPr>
            <a:r>
              <a:rPr lang="en-GB" sz="1800" b="1" dirty="0"/>
              <a:t>The deception of human heart: Proverbs 27:21 </a:t>
            </a:r>
            <a:r>
              <a:rPr lang="en-GB" sz="1800" b="1" i="1" dirty="0"/>
              <a:t>The Message “</a:t>
            </a:r>
            <a:r>
              <a:rPr lang="en-GB" sz="1800" i="1" dirty="0"/>
              <a:t>21 The purity of silver and gold is tested    by putting them in the fire; The purity of human hearts is tested by giving them a little fame”</a:t>
            </a:r>
          </a:p>
          <a:p>
            <a:pPr marL="342900" indent="-342900" algn="just">
              <a:lnSpc>
                <a:spcPct val="150000"/>
              </a:lnSpc>
              <a:spcBef>
                <a:spcPts val="600"/>
              </a:spcBef>
              <a:spcAft>
                <a:spcPts val="600"/>
              </a:spcAft>
              <a:buClrTx/>
              <a:buFont typeface="+mj-lt"/>
              <a:buAutoNum type="arabicParenR" startAt="3"/>
            </a:pPr>
            <a:r>
              <a:rPr lang="en-GB" sz="1800" b="1" dirty="0"/>
              <a:t>Dangers of unfulfilled vows/pledges</a:t>
            </a:r>
            <a:r>
              <a:rPr lang="en-GB" sz="1800" dirty="0"/>
              <a:t>: Ecclesiastes 5:4-6 New International Version “4 </a:t>
            </a:r>
            <a:r>
              <a:rPr lang="en-GB" sz="1800" i="1" dirty="0"/>
              <a:t>When you make a vow to God, do not delay to </a:t>
            </a:r>
            <a:r>
              <a:rPr lang="en-GB" sz="1800" i="1" dirty="0" err="1"/>
              <a:t>fulfill</a:t>
            </a:r>
            <a:r>
              <a:rPr lang="en-GB" sz="1800" i="1" dirty="0"/>
              <a:t> it. He has no pleasure in fools; fulfil your vow. 5 It is better not to make a vow than to make one and not fulfil it. 6 Do not let your mouth lead you into sin. And do not protest to the temple messenger, “My vow was a mistake.” Why should God be angry at what you say and destroy the work of your hands?”</a:t>
            </a:r>
          </a:p>
          <a:p>
            <a:pPr marL="342900" indent="-342900" algn="just">
              <a:lnSpc>
                <a:spcPct val="130000"/>
              </a:lnSpc>
              <a:spcBef>
                <a:spcPts val="600"/>
              </a:spcBef>
              <a:spcAft>
                <a:spcPts val="600"/>
              </a:spcAft>
              <a:buClrTx/>
              <a:buFont typeface="+mj-lt"/>
              <a:buAutoNum type="arabicParenR" startAt="5"/>
            </a:pPr>
            <a:r>
              <a:rPr lang="en-GB" sz="1800" b="1" dirty="0"/>
              <a:t>Selfish form of leadership: Luke 22:2-5 </a:t>
            </a:r>
            <a:r>
              <a:rPr lang="en-GB" sz="1800" dirty="0"/>
              <a:t>Amplified Bible, </a:t>
            </a:r>
            <a:r>
              <a:rPr lang="en-GB" sz="1800" i="1" dirty="0"/>
              <a:t>“</a:t>
            </a:r>
            <a:r>
              <a:rPr lang="en-GB" sz="1800" b="1" i="1" baseline="30000" dirty="0"/>
              <a:t>2 </a:t>
            </a:r>
            <a:r>
              <a:rPr lang="en-GB" sz="1800" i="1" dirty="0"/>
              <a:t>And the chief priests and the scribes were seeking how to do away with [Jesus], for they feared the people. </a:t>
            </a:r>
            <a:r>
              <a:rPr lang="en-GB" sz="1800" b="1" i="1" baseline="30000" dirty="0"/>
              <a:t>3 </a:t>
            </a:r>
            <a:r>
              <a:rPr lang="en-GB" sz="1800" i="1" dirty="0"/>
              <a:t>But [then] Satan entered into Judas, called Iscariot, who was one of the Twelve [apostles]. </a:t>
            </a:r>
            <a:r>
              <a:rPr lang="en-GB" sz="1800" b="1" i="1" baseline="30000" dirty="0"/>
              <a:t>4 </a:t>
            </a:r>
            <a:r>
              <a:rPr lang="en-GB" sz="1800" i="1" dirty="0"/>
              <a:t>And he went away and discussed with the </a:t>
            </a:r>
            <a:r>
              <a:rPr lang="en-GB" sz="1800" b="1" i="1" u="sng" dirty="0"/>
              <a:t>chief priests and captains </a:t>
            </a:r>
            <a:r>
              <a:rPr lang="en-GB" sz="1800" i="1" dirty="0"/>
              <a:t>how he might betray Him and deliver Him up to them. </a:t>
            </a:r>
            <a:r>
              <a:rPr lang="en-GB" sz="1800" b="1" i="1" baseline="30000" dirty="0"/>
              <a:t>5 </a:t>
            </a:r>
            <a:r>
              <a:rPr lang="en-GB" sz="1800" i="1" dirty="0"/>
              <a:t>And they were </a:t>
            </a:r>
            <a:r>
              <a:rPr lang="en-GB" sz="1800" b="1" i="1" u="sng" dirty="0"/>
              <a:t>delighted</a:t>
            </a:r>
            <a:r>
              <a:rPr lang="en-GB" sz="1800" i="1" dirty="0"/>
              <a:t> and pledged [themselves] to give him money”</a:t>
            </a:r>
            <a:endParaRPr lang="en-GB" sz="1800" dirty="0"/>
          </a:p>
        </p:txBody>
      </p:sp>
    </p:spTree>
    <p:extLst>
      <p:ext uri="{BB962C8B-B14F-4D97-AF65-F5344CB8AC3E}">
        <p14:creationId xmlns:p14="http://schemas.microsoft.com/office/powerpoint/2010/main" val="1593645013"/>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457200"/>
          </a:xfrm>
          <a:solidFill>
            <a:srgbClr val="002060"/>
          </a:solidFill>
        </p:spPr>
        <p:txBody>
          <a:bodyPr anchor="ctr">
            <a:normAutofit fontScale="90000"/>
          </a:bodyPr>
          <a:lstStyle/>
          <a:p>
            <a:r>
              <a:rPr lang="en-GB" b="1" dirty="0">
                <a:solidFill>
                  <a:schemeClr val="bg1"/>
                </a:solidFill>
              </a:rPr>
              <a:t>SCRIPTURAL REFERENCE 3</a:t>
            </a:r>
          </a:p>
        </p:txBody>
      </p:sp>
      <p:sp>
        <p:nvSpPr>
          <p:cNvPr id="3" name="Content Placeholder 2"/>
          <p:cNvSpPr>
            <a:spLocks noGrp="1"/>
          </p:cNvSpPr>
          <p:nvPr>
            <p:ph sz="quarter" idx="1"/>
          </p:nvPr>
        </p:nvSpPr>
        <p:spPr>
          <a:xfrm>
            <a:off x="76200" y="533400"/>
            <a:ext cx="8991600" cy="6172200"/>
          </a:xfrm>
        </p:spPr>
        <p:txBody>
          <a:bodyPr>
            <a:noAutofit/>
          </a:bodyPr>
          <a:lstStyle/>
          <a:p>
            <a:pPr marL="0" indent="0" algn="just">
              <a:lnSpc>
                <a:spcPct val="130000"/>
              </a:lnSpc>
              <a:spcBef>
                <a:spcPts val="600"/>
              </a:spcBef>
              <a:spcAft>
                <a:spcPts val="600"/>
              </a:spcAft>
              <a:buClrTx/>
              <a:buNone/>
            </a:pPr>
            <a:r>
              <a:rPr lang="en-GB" sz="1800" b="1" dirty="0"/>
              <a:t>Matthew 27:3-4 </a:t>
            </a:r>
            <a:r>
              <a:rPr lang="en-GB" sz="1800" dirty="0"/>
              <a:t>Amplified Bible, “</a:t>
            </a:r>
            <a:r>
              <a:rPr lang="en-GB" sz="1800" b="1" baseline="30000" dirty="0"/>
              <a:t>3</a:t>
            </a:r>
            <a:r>
              <a:rPr lang="en-GB" sz="1800" b="1" i="1" baseline="30000" dirty="0"/>
              <a:t> </a:t>
            </a:r>
            <a:r>
              <a:rPr lang="en-GB" sz="1800" i="1" dirty="0"/>
              <a:t>When Judas, His betrayer, saw that [Jesus] was condemned, [</a:t>
            </a:r>
            <a:r>
              <a:rPr lang="en-GB" sz="1800" b="1" i="1" u="sng" dirty="0"/>
              <a:t>Judas was </a:t>
            </a:r>
            <a:r>
              <a:rPr lang="en-GB" sz="1800" b="1" i="1" u="sng" baseline="30000" dirty="0"/>
              <a:t>[</a:t>
            </a:r>
            <a:r>
              <a:rPr lang="en-GB" sz="1800" b="1" i="1" u="sng" baseline="30000" dirty="0">
                <a:hlinkClick r:id="rId2" tooltip="See footnote a"/>
              </a:rPr>
              <a:t>a</a:t>
            </a:r>
            <a:r>
              <a:rPr lang="en-GB" sz="1800" b="1" i="1" u="sng" baseline="30000" dirty="0"/>
              <a:t>]</a:t>
            </a:r>
            <a:r>
              <a:rPr lang="en-GB" sz="1800" b="1" i="1" u="sng" dirty="0"/>
              <a:t>afflicted in mind and troubled for his former folly; and] with remorse </a:t>
            </a:r>
            <a:r>
              <a:rPr lang="en-GB" sz="1800" i="1" dirty="0"/>
              <a:t>[with little more than a selfish dread of the consequences] he brought back the thirty pieces of silver to the chief priests and the elders, </a:t>
            </a:r>
            <a:r>
              <a:rPr lang="en-GB" sz="1800" b="1" i="1" baseline="30000" dirty="0"/>
              <a:t>4 </a:t>
            </a:r>
            <a:r>
              <a:rPr lang="en-GB" sz="1800" i="1" dirty="0"/>
              <a:t>Saying, I have sinned in betraying innocent blood. They replied, </a:t>
            </a:r>
            <a:r>
              <a:rPr lang="en-GB" sz="1800" b="1" i="1" u="sng" dirty="0"/>
              <a:t>What is that to us? See to that  yourself</a:t>
            </a:r>
            <a:r>
              <a:rPr lang="en-GB" sz="1800" i="1" dirty="0"/>
              <a:t>.  </a:t>
            </a:r>
            <a:r>
              <a:rPr lang="en-GB" sz="1800" b="1" i="1" baseline="30000" dirty="0"/>
              <a:t>Message Bible</a:t>
            </a:r>
            <a:r>
              <a:rPr lang="en-GB" sz="1800" i="1" dirty="0"/>
              <a:t> </a:t>
            </a:r>
            <a:r>
              <a:rPr lang="en-GB" sz="1800" b="1" i="1" u="sng" dirty="0"/>
              <a:t>They said, “What do we care? That’s your problem</a:t>
            </a:r>
            <a:r>
              <a:rPr lang="en-GB" sz="1800" i="1" dirty="0"/>
              <a:t>!” </a:t>
            </a:r>
            <a:r>
              <a:rPr lang="en-GB" sz="1800" b="1" i="1" baseline="30000" dirty="0"/>
              <a:t>5</a:t>
            </a:r>
            <a:r>
              <a:rPr lang="en-GB" sz="1800" i="1" dirty="0"/>
              <a:t> Judas threw the silver coins into the Temple and left. Then he went out and hung himself.  6-10 The high priests picked up the silver pieces, but then didn’t know what to do with them. “It wouldn’t be right to give this—a payment for murder!—as an offering in the Temple.” They decided to get rid of it by buying the “Potter’s Field” and use it as a burial place for the homeless. That’s how the field got called “Murder Meadow,” a name that has stuck to this day. Then Jeremiah’s words became history:</a:t>
            </a:r>
          </a:p>
          <a:p>
            <a:pPr marL="541338" lvl="1" indent="-268288" algn="just">
              <a:spcBef>
                <a:spcPts val="1200"/>
              </a:spcBef>
              <a:spcAft>
                <a:spcPts val="600"/>
              </a:spcAft>
              <a:buFont typeface="+mj-lt"/>
              <a:buAutoNum type="romanLcPeriod"/>
            </a:pPr>
            <a:r>
              <a:rPr lang="en-GB" sz="1800" b="1" dirty="0"/>
              <a:t>Leaders insensitivity to the burden of their members as long as their goal is achieved. (Money versus Soul)</a:t>
            </a:r>
          </a:p>
          <a:p>
            <a:pPr marL="541338" lvl="1" indent="-268288" algn="just">
              <a:spcBef>
                <a:spcPts val="1200"/>
              </a:spcBef>
              <a:spcAft>
                <a:spcPts val="600"/>
              </a:spcAft>
              <a:buFont typeface="+mj-lt"/>
              <a:buAutoNum type="romanLcPeriod"/>
            </a:pPr>
            <a:r>
              <a:rPr lang="en-GB" sz="1800" b="1" dirty="0"/>
              <a:t>Room for remorseful believers on financial matters</a:t>
            </a:r>
          </a:p>
          <a:p>
            <a:pPr marL="541338" lvl="1" indent="-268288" algn="just">
              <a:spcBef>
                <a:spcPts val="1200"/>
              </a:spcBef>
              <a:spcAft>
                <a:spcPts val="600"/>
              </a:spcAft>
              <a:buFont typeface="+mj-lt"/>
              <a:buAutoNum type="romanLcPeriod"/>
            </a:pPr>
            <a:r>
              <a:rPr lang="en-GB" sz="1800" b="1" dirty="0"/>
              <a:t>Be vulnerable to account… Care for a “John” who has an attachment with what he gave or was given					</a:t>
            </a:r>
            <a:r>
              <a:rPr lang="en-GB" sz="1400" dirty="0">
                <a:solidFill>
                  <a:srgbClr val="FF0000"/>
                </a:solidFill>
                <a:hlinkClick r:id="rId3" action="ppaction://hlinksldjump"/>
              </a:rPr>
              <a:t>Turn</a:t>
            </a:r>
            <a:endParaRPr lang="en-GB" sz="1800" dirty="0">
              <a:solidFill>
                <a:srgbClr val="FF0000"/>
              </a:solidFill>
            </a:endParaRPr>
          </a:p>
          <a:p>
            <a:pPr algn="just">
              <a:lnSpc>
                <a:spcPct val="130000"/>
              </a:lnSpc>
              <a:spcBef>
                <a:spcPts val="600"/>
              </a:spcBef>
              <a:spcAft>
                <a:spcPts val="600"/>
              </a:spcAft>
              <a:buClrTx/>
              <a:buFont typeface="Wingdings" panose="05000000000000000000" pitchFamily="2" charset="2"/>
              <a:buChar char="v"/>
            </a:pPr>
            <a:endParaRPr lang="en-GB" sz="1800" dirty="0"/>
          </a:p>
          <a:p>
            <a:pPr algn="just">
              <a:lnSpc>
                <a:spcPct val="130000"/>
              </a:lnSpc>
              <a:spcBef>
                <a:spcPts val="600"/>
              </a:spcBef>
              <a:spcAft>
                <a:spcPts val="600"/>
              </a:spcAft>
              <a:buClrTx/>
              <a:buFont typeface="Wingdings" panose="05000000000000000000" pitchFamily="2" charset="2"/>
              <a:buChar char="v"/>
            </a:pPr>
            <a:endParaRPr lang="en-GB" sz="1800" b="1" dirty="0"/>
          </a:p>
        </p:txBody>
      </p:sp>
    </p:spTree>
    <p:extLst>
      <p:ext uri="{BB962C8B-B14F-4D97-AF65-F5344CB8AC3E}">
        <p14:creationId xmlns:p14="http://schemas.microsoft.com/office/powerpoint/2010/main" val="1814217160"/>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email">
            <a:extLst>
              <a:ext uri="{28A0092B-C50C-407E-A947-70E740481C1C}">
                <a14:useLocalDpi xmlns:a14="http://schemas.microsoft.com/office/drawing/2010/main" val="0"/>
              </a:ext>
            </a:extLst>
          </a:blip>
          <a:srcRect/>
          <a:stretch/>
        </p:blipFill>
        <p:spPr bwMode="auto">
          <a:xfrm>
            <a:off x="76201" y="762000"/>
            <a:ext cx="9067800" cy="594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52400" y="152400"/>
            <a:ext cx="8839200" cy="533400"/>
          </a:xfrm>
          <a:solidFill>
            <a:srgbClr val="002060"/>
          </a:solidFill>
        </p:spPr>
        <p:txBody>
          <a:bodyPr>
            <a:normAutofit fontScale="90000"/>
          </a:bodyPr>
          <a:lstStyle/>
          <a:p>
            <a:pPr algn="ctr"/>
            <a:r>
              <a:rPr lang="en-GB" b="1" dirty="0"/>
              <a:t>Equitability Not Equality</a:t>
            </a:r>
          </a:p>
        </p:txBody>
      </p:sp>
    </p:spTree>
    <p:extLst>
      <p:ext uri="{BB962C8B-B14F-4D97-AF65-F5344CB8AC3E}">
        <p14:creationId xmlns:p14="http://schemas.microsoft.com/office/powerpoint/2010/main" val="1834341430"/>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BEDA7-0EB9-48BC-BBC2-B5A3B026BABB}"/>
              </a:ext>
            </a:extLst>
          </p:cNvPr>
          <p:cNvSpPr>
            <a:spLocks noGrp="1"/>
          </p:cNvSpPr>
          <p:nvPr>
            <p:ph type="title"/>
          </p:nvPr>
        </p:nvSpPr>
        <p:spPr/>
        <p:txBody>
          <a:bodyPr>
            <a:normAutofit/>
          </a:bodyPr>
          <a:lstStyle/>
          <a:p>
            <a:r>
              <a:rPr lang="en-GB" sz="4000" b="1" dirty="0"/>
              <a:t>Debrief</a:t>
            </a:r>
            <a:endParaRPr lang="en-NG" sz="4000" b="1" dirty="0"/>
          </a:p>
        </p:txBody>
      </p:sp>
      <p:sp>
        <p:nvSpPr>
          <p:cNvPr id="3" name="Content Placeholder 2">
            <a:extLst>
              <a:ext uri="{FF2B5EF4-FFF2-40B4-BE49-F238E27FC236}">
                <a16:creationId xmlns:a16="http://schemas.microsoft.com/office/drawing/2014/main" id="{F4B7F36E-B542-4CD0-97B6-A4BDB109A3D7}"/>
              </a:ext>
            </a:extLst>
          </p:cNvPr>
          <p:cNvSpPr>
            <a:spLocks noGrp="1"/>
          </p:cNvSpPr>
          <p:nvPr>
            <p:ph sz="quarter" idx="1"/>
          </p:nvPr>
        </p:nvSpPr>
        <p:spPr>
          <a:xfrm>
            <a:off x="57912" y="990600"/>
            <a:ext cx="9009888" cy="5696434"/>
          </a:xfrm>
        </p:spPr>
        <p:txBody>
          <a:bodyPr/>
          <a:lstStyle/>
          <a:p>
            <a:pPr marL="514350" indent="-514350" algn="just">
              <a:spcAft>
                <a:spcPts val="1200"/>
              </a:spcAft>
              <a:buFont typeface="+mj-lt"/>
              <a:buAutoNum type="arabicPeriod"/>
            </a:pPr>
            <a:r>
              <a:rPr lang="en-GB" dirty="0"/>
              <a:t>The existing cultures in our homes/ society/ churches promotes equality not equity.</a:t>
            </a:r>
          </a:p>
          <a:p>
            <a:pPr marL="514350" indent="-514350" algn="just">
              <a:spcAft>
                <a:spcPts val="1200"/>
              </a:spcAft>
              <a:buFont typeface="+mj-lt"/>
              <a:buAutoNum type="arabicPeriod"/>
            </a:pPr>
            <a:r>
              <a:rPr lang="en-GB" dirty="0"/>
              <a:t>We mostly seek for equal share therefore disadvantage the weak, the </a:t>
            </a:r>
            <a:r>
              <a:rPr lang="en-GB" dirty="0" err="1"/>
              <a:t>vurnarable</a:t>
            </a:r>
            <a:r>
              <a:rPr lang="en-GB" dirty="0"/>
              <a:t> and disadvantaged</a:t>
            </a:r>
          </a:p>
          <a:p>
            <a:pPr marL="514350" indent="-514350" algn="just">
              <a:spcAft>
                <a:spcPts val="1200"/>
              </a:spcAft>
              <a:buFont typeface="+mj-lt"/>
              <a:buAutoNum type="arabicPeriod"/>
            </a:pPr>
            <a:r>
              <a:rPr lang="en-GB" dirty="0"/>
              <a:t>This may be easily replicated in the Christian Unions, it is </a:t>
            </a:r>
            <a:r>
              <a:rPr lang="en-GB" b="1" dirty="0"/>
              <a:t>Never</a:t>
            </a:r>
            <a:r>
              <a:rPr lang="en-GB" dirty="0"/>
              <a:t> the best</a:t>
            </a:r>
          </a:p>
          <a:p>
            <a:pPr marL="514350" indent="-514350" algn="just">
              <a:spcAft>
                <a:spcPts val="1200"/>
              </a:spcAft>
              <a:buFont typeface="+mj-lt"/>
              <a:buAutoNum type="arabicPeriod"/>
            </a:pPr>
            <a:r>
              <a:rPr lang="en-GB" dirty="0"/>
              <a:t>The father may have the best experience, best view, best story to tell but </a:t>
            </a:r>
            <a:r>
              <a:rPr lang="en-GB" dirty="0" err="1"/>
              <a:t>doesnot</a:t>
            </a:r>
            <a:r>
              <a:rPr lang="en-GB" dirty="0"/>
              <a:t> care about the youngest boy.</a:t>
            </a:r>
          </a:p>
          <a:p>
            <a:pPr marL="514350" indent="-514350" algn="just">
              <a:spcAft>
                <a:spcPts val="1200"/>
              </a:spcAft>
              <a:buFont typeface="+mj-lt"/>
              <a:buAutoNum type="arabicPeriod"/>
            </a:pPr>
            <a:r>
              <a:rPr lang="en-GB" dirty="0"/>
              <a:t>How best can we allocate financial burdens/ financial supports and responsibilities?</a:t>
            </a:r>
            <a:endParaRPr lang="en-NG" dirty="0"/>
          </a:p>
        </p:txBody>
      </p:sp>
    </p:spTree>
    <p:extLst>
      <p:ext uri="{BB962C8B-B14F-4D97-AF65-F5344CB8AC3E}">
        <p14:creationId xmlns:p14="http://schemas.microsoft.com/office/powerpoint/2010/main" val="3895063133"/>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Elements of Reporting Financials in a Team</a:t>
            </a:r>
          </a:p>
        </p:txBody>
      </p:sp>
      <p:sp>
        <p:nvSpPr>
          <p:cNvPr id="3" name="Content Placeholder 2"/>
          <p:cNvSpPr>
            <a:spLocks noGrp="1"/>
          </p:cNvSpPr>
          <p:nvPr>
            <p:ph sz="quarter" idx="1"/>
          </p:nvPr>
        </p:nvSpPr>
        <p:spPr>
          <a:xfrm>
            <a:off x="215153" y="990601"/>
            <a:ext cx="8700247" cy="5638800"/>
          </a:xfrm>
        </p:spPr>
        <p:txBody>
          <a:bodyPr>
            <a:normAutofit/>
          </a:bodyPr>
          <a:lstStyle/>
          <a:p>
            <a:pPr marL="457200" indent="-457200" algn="just">
              <a:spcBef>
                <a:spcPts val="1200"/>
              </a:spcBef>
              <a:spcAft>
                <a:spcPts val="1200"/>
              </a:spcAft>
              <a:buFont typeface="+mj-lt"/>
              <a:buAutoNum type="arabicPeriod"/>
            </a:pPr>
            <a:r>
              <a:rPr lang="en-GB" sz="1800" b="1" dirty="0"/>
              <a:t>Understandability</a:t>
            </a:r>
            <a:r>
              <a:rPr lang="en-GB" sz="1800" dirty="0"/>
              <a:t>. For accounting information to be considered useful, it must be well understood by the parties for which it was prepared for. The parties must be able to derive satisfaction from the financial data represented by accounting.</a:t>
            </a:r>
          </a:p>
          <a:p>
            <a:pPr marL="457200" indent="-457200" algn="just">
              <a:spcBef>
                <a:spcPts val="1200"/>
              </a:spcBef>
              <a:spcAft>
                <a:spcPts val="1200"/>
              </a:spcAft>
              <a:buFont typeface="+mj-lt"/>
              <a:buAutoNum type="arabicPeriod"/>
            </a:pPr>
            <a:r>
              <a:rPr lang="en-GB" sz="1800" b="1" dirty="0"/>
              <a:t>Relevance</a:t>
            </a:r>
            <a:r>
              <a:rPr lang="en-GB" sz="1800" dirty="0"/>
              <a:t>. The accounting information should be able to influence the important decisions in the team. The information should be </a:t>
            </a:r>
            <a:r>
              <a:rPr lang="en-GB" sz="1800" b="1" u="sng" dirty="0"/>
              <a:t>verifiable</a:t>
            </a:r>
            <a:r>
              <a:rPr lang="en-GB" sz="1800" dirty="0"/>
              <a:t>, </a:t>
            </a:r>
            <a:r>
              <a:rPr lang="en-GB" sz="1800" b="1" u="sng" dirty="0"/>
              <a:t>neutral</a:t>
            </a:r>
            <a:r>
              <a:rPr lang="en-GB" sz="1800" dirty="0"/>
              <a:t> and </a:t>
            </a:r>
            <a:r>
              <a:rPr lang="en-GB" sz="1800" b="1" u="sng" dirty="0"/>
              <a:t>truthful</a:t>
            </a:r>
            <a:r>
              <a:rPr lang="en-GB" sz="1800" dirty="0"/>
              <a:t>.</a:t>
            </a:r>
          </a:p>
          <a:p>
            <a:pPr marL="457200" indent="-457200" algn="just">
              <a:spcBef>
                <a:spcPts val="1200"/>
              </a:spcBef>
              <a:spcAft>
                <a:spcPts val="1200"/>
              </a:spcAft>
              <a:buFont typeface="+mj-lt"/>
              <a:buAutoNum type="arabicPeriod"/>
            </a:pPr>
            <a:r>
              <a:rPr lang="en-GB" sz="1800" b="1" dirty="0"/>
              <a:t>Reliability</a:t>
            </a:r>
            <a:r>
              <a:rPr lang="en-GB" sz="1800" dirty="0"/>
              <a:t>. Reliability means that the accounting information should have differing methods or ways of doing it and yet arrive at the same or similar conclusions.</a:t>
            </a:r>
          </a:p>
          <a:p>
            <a:pPr marL="457200" indent="-457200" algn="just">
              <a:spcBef>
                <a:spcPts val="1200"/>
              </a:spcBef>
              <a:spcAft>
                <a:spcPts val="1200"/>
              </a:spcAft>
              <a:buFont typeface="+mj-lt"/>
              <a:buAutoNum type="arabicPeriod"/>
            </a:pPr>
            <a:r>
              <a:rPr lang="en-GB" sz="1800" b="1" dirty="0"/>
              <a:t>Comparability</a:t>
            </a:r>
            <a:r>
              <a:rPr lang="en-GB" sz="1800" dirty="0"/>
              <a:t>. The accounting information should be able to be compared with other information from different organizations or of the same organization at differing periods.</a:t>
            </a:r>
          </a:p>
          <a:p>
            <a:pPr marL="457200" indent="-457200" algn="just">
              <a:spcBef>
                <a:spcPts val="1200"/>
              </a:spcBef>
              <a:spcAft>
                <a:spcPts val="1200"/>
              </a:spcAft>
              <a:buFont typeface="+mj-lt"/>
              <a:buAutoNum type="arabicPeriod"/>
            </a:pPr>
            <a:r>
              <a:rPr lang="en-GB" sz="1800" b="1" dirty="0"/>
              <a:t>Timely. </a:t>
            </a:r>
            <a:r>
              <a:rPr lang="en-GB" sz="1800" dirty="0"/>
              <a:t>If the accounting information is not availed to the deserving user at the time of need, then it may as well be useless. For accounting information to be useful, it must be presented to the party in need at the time of the need.</a:t>
            </a:r>
          </a:p>
        </p:txBody>
      </p:sp>
    </p:spTree>
    <p:extLst>
      <p:ext uri="{BB962C8B-B14F-4D97-AF65-F5344CB8AC3E}">
        <p14:creationId xmlns:p14="http://schemas.microsoft.com/office/powerpoint/2010/main" val="1690368786"/>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685800"/>
          </a:xfrm>
          <a:solidFill>
            <a:srgbClr val="002060"/>
          </a:solidFill>
        </p:spPr>
        <p:txBody>
          <a:bodyPr anchor="ctr"/>
          <a:lstStyle/>
          <a:p>
            <a:r>
              <a:rPr lang="en-GB" dirty="0">
                <a:solidFill>
                  <a:schemeClr val="bg1"/>
                </a:solidFill>
              </a:rPr>
              <a:t>Guidelines on Preparing reports</a:t>
            </a:r>
          </a:p>
        </p:txBody>
      </p:sp>
      <p:sp>
        <p:nvSpPr>
          <p:cNvPr id="3" name="Content Placeholder 2"/>
          <p:cNvSpPr>
            <a:spLocks noGrp="1"/>
          </p:cNvSpPr>
          <p:nvPr>
            <p:ph sz="quarter" idx="1"/>
          </p:nvPr>
        </p:nvSpPr>
        <p:spPr>
          <a:xfrm>
            <a:off x="152400" y="990600"/>
            <a:ext cx="8839200" cy="5486400"/>
          </a:xfrm>
        </p:spPr>
        <p:txBody>
          <a:bodyPr>
            <a:normAutofit/>
          </a:bodyPr>
          <a:lstStyle/>
          <a:p>
            <a:pPr marL="449263" indent="-449263" algn="just">
              <a:lnSpc>
                <a:spcPct val="120000"/>
              </a:lnSpc>
              <a:spcBef>
                <a:spcPts val="0"/>
              </a:spcBef>
              <a:spcAft>
                <a:spcPts val="1200"/>
              </a:spcAft>
              <a:buFont typeface="+mj-lt"/>
              <a:buAutoNum type="arabicPeriod"/>
            </a:pPr>
            <a:r>
              <a:rPr lang="en-GB" sz="2400" dirty="0"/>
              <a:t>Compare Actuals against Budget estimates both Revenue and Expenditures</a:t>
            </a:r>
          </a:p>
          <a:p>
            <a:pPr marL="449263" indent="-449263" algn="just">
              <a:lnSpc>
                <a:spcPct val="120000"/>
              </a:lnSpc>
              <a:spcBef>
                <a:spcPts val="0"/>
              </a:spcBef>
              <a:spcAft>
                <a:spcPts val="1200"/>
              </a:spcAft>
              <a:buFont typeface="+mj-lt"/>
              <a:buAutoNum type="arabicPeriod"/>
            </a:pPr>
            <a:r>
              <a:rPr lang="en-GB" sz="2400" dirty="0"/>
              <a:t>Maintain a detailed report for each project or program/revenue stream/expenditure</a:t>
            </a:r>
          </a:p>
          <a:p>
            <a:pPr marL="449263" indent="-449263" algn="just">
              <a:lnSpc>
                <a:spcPct val="120000"/>
              </a:lnSpc>
              <a:spcBef>
                <a:spcPts val="0"/>
              </a:spcBef>
              <a:spcAft>
                <a:spcPts val="1200"/>
              </a:spcAft>
              <a:buFont typeface="+mj-lt"/>
              <a:buAutoNum type="arabicPeriod"/>
            </a:pPr>
            <a:r>
              <a:rPr lang="en-GB" sz="2400" dirty="0"/>
              <a:t>Maintain a detailed report of debtors and creditors</a:t>
            </a:r>
          </a:p>
          <a:p>
            <a:pPr marL="449263" indent="-449263" algn="just">
              <a:lnSpc>
                <a:spcPct val="120000"/>
              </a:lnSpc>
              <a:spcBef>
                <a:spcPts val="0"/>
              </a:spcBef>
              <a:spcAft>
                <a:spcPts val="1200"/>
              </a:spcAft>
              <a:buFont typeface="+mj-lt"/>
              <a:buAutoNum type="arabicPeriod"/>
            </a:pPr>
            <a:r>
              <a:rPr lang="en-GB" sz="2400" dirty="0"/>
              <a:t>Maintain a detailed report of asset the estimated value, year of service and condition</a:t>
            </a:r>
          </a:p>
          <a:p>
            <a:pPr marL="449263" indent="-449263" algn="just">
              <a:lnSpc>
                <a:spcPct val="120000"/>
              </a:lnSpc>
              <a:spcBef>
                <a:spcPts val="0"/>
              </a:spcBef>
              <a:buFont typeface="+mj-lt"/>
              <a:buAutoNum type="arabicPeriod"/>
            </a:pPr>
            <a:r>
              <a:rPr lang="en-GB" sz="2400" dirty="0"/>
              <a:t>Summarize the details on a consolidate reports</a:t>
            </a:r>
          </a:p>
          <a:p>
            <a:pPr lvl="2" algn="just">
              <a:lnSpc>
                <a:spcPct val="120000"/>
              </a:lnSpc>
              <a:spcBef>
                <a:spcPts val="0"/>
              </a:spcBef>
            </a:pPr>
            <a:r>
              <a:rPr lang="en-GB" sz="1600" dirty="0"/>
              <a:t>Income and expense report. Shows the deficit or surplus</a:t>
            </a:r>
          </a:p>
          <a:p>
            <a:pPr lvl="2" algn="just">
              <a:lnSpc>
                <a:spcPct val="120000"/>
              </a:lnSpc>
              <a:spcBef>
                <a:spcPts val="0"/>
              </a:spcBef>
            </a:pPr>
            <a:r>
              <a:rPr lang="en-GB" sz="1600" dirty="0"/>
              <a:t>Teams balance sheet: shows Capital + Liabilities, (Creditors) = Assets (Physical, debtors cash at hand /bank</a:t>
            </a:r>
            <a:r>
              <a:rPr lang="en-GB" sz="1200" dirty="0"/>
              <a:t>)</a:t>
            </a:r>
          </a:p>
        </p:txBody>
      </p:sp>
    </p:spTree>
    <p:extLst>
      <p:ext uri="{BB962C8B-B14F-4D97-AF65-F5344CB8AC3E}">
        <p14:creationId xmlns:p14="http://schemas.microsoft.com/office/powerpoint/2010/main" val="2266742444"/>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7C56D-FA33-4CB6-9DE6-13642B6CAA72}"/>
              </a:ext>
            </a:extLst>
          </p:cNvPr>
          <p:cNvSpPr>
            <a:spLocks noGrp="1"/>
          </p:cNvSpPr>
          <p:nvPr>
            <p:ph type="title"/>
          </p:nvPr>
        </p:nvSpPr>
        <p:spPr/>
        <p:txBody>
          <a:bodyPr/>
          <a:lstStyle/>
          <a:p>
            <a:endParaRPr lang="en-NG" dirty="0"/>
          </a:p>
        </p:txBody>
      </p:sp>
      <p:sp>
        <p:nvSpPr>
          <p:cNvPr id="3" name="Content Placeholder 2">
            <a:extLst>
              <a:ext uri="{FF2B5EF4-FFF2-40B4-BE49-F238E27FC236}">
                <a16:creationId xmlns:a16="http://schemas.microsoft.com/office/drawing/2014/main" id="{642762EC-C2D1-4571-A883-05C9791484F4}"/>
              </a:ext>
            </a:extLst>
          </p:cNvPr>
          <p:cNvSpPr>
            <a:spLocks noGrp="1"/>
          </p:cNvSpPr>
          <p:nvPr>
            <p:ph sz="quarter" idx="1"/>
          </p:nvPr>
        </p:nvSpPr>
        <p:spPr/>
        <p:txBody>
          <a:bodyPr/>
          <a:lstStyle/>
          <a:p>
            <a:r>
              <a:rPr lang="en-GB" dirty="0">
                <a:hlinkClick r:id="rId2" action="ppaction://hlinkfile"/>
              </a:rPr>
              <a:t>Sample Reports</a:t>
            </a:r>
            <a:endParaRPr lang="en-NG" dirty="0"/>
          </a:p>
        </p:txBody>
      </p:sp>
    </p:spTree>
    <p:extLst>
      <p:ext uri="{BB962C8B-B14F-4D97-AF65-F5344CB8AC3E}">
        <p14:creationId xmlns:p14="http://schemas.microsoft.com/office/powerpoint/2010/main" val="1269911791"/>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381000"/>
          </a:xfrm>
          <a:solidFill>
            <a:schemeClr val="tx2"/>
          </a:solidFill>
        </p:spPr>
        <p:txBody>
          <a:bodyPr>
            <a:normAutofit fontScale="90000"/>
          </a:bodyPr>
          <a:lstStyle/>
          <a:p>
            <a:r>
              <a:rPr lang="en-GB" b="1" dirty="0">
                <a:solidFill>
                  <a:schemeClr val="bg1"/>
                </a:solidFill>
              </a:rPr>
              <a:t>Food for Thought as individual/group</a:t>
            </a:r>
          </a:p>
        </p:txBody>
      </p:sp>
      <p:sp>
        <p:nvSpPr>
          <p:cNvPr id="3" name="Content Placeholder 2"/>
          <p:cNvSpPr>
            <a:spLocks noGrp="1"/>
          </p:cNvSpPr>
          <p:nvPr>
            <p:ph sz="quarter" idx="1"/>
          </p:nvPr>
        </p:nvSpPr>
        <p:spPr>
          <a:xfrm>
            <a:off x="76200" y="685800"/>
            <a:ext cx="8915400" cy="5943600"/>
          </a:xfrm>
        </p:spPr>
        <p:txBody>
          <a:bodyPr>
            <a:normAutofit fontScale="92500" lnSpcReduction="20000"/>
          </a:bodyPr>
          <a:lstStyle/>
          <a:p>
            <a:pPr marL="514350" indent="-514350" algn="just">
              <a:spcBef>
                <a:spcPts val="1200"/>
              </a:spcBef>
              <a:spcAft>
                <a:spcPts val="600"/>
              </a:spcAft>
              <a:buClrTx/>
              <a:buFont typeface="+mj-lt"/>
              <a:buAutoNum type="arabicPeriod"/>
            </a:pPr>
            <a:r>
              <a:rPr lang="en-GB" dirty="0"/>
              <a:t>As a team, how do you handle group debts and individual debts (unpaid incomes/receipts and pending bills/unpaid expenditure)?</a:t>
            </a:r>
          </a:p>
          <a:p>
            <a:pPr marL="514350" indent="-514350" algn="just">
              <a:spcBef>
                <a:spcPts val="1200"/>
              </a:spcBef>
              <a:spcAft>
                <a:spcPts val="600"/>
              </a:spcAft>
              <a:buClrTx/>
              <a:buFont typeface="+mj-lt"/>
              <a:buAutoNum type="arabicPeriod"/>
            </a:pPr>
            <a:r>
              <a:rPr lang="en-GB" dirty="0"/>
              <a:t>What is the place of allocation of amounts to give i.e. allocating money to a team or to an individual in a team?</a:t>
            </a:r>
          </a:p>
          <a:p>
            <a:pPr marL="514350" indent="-514350" algn="just">
              <a:spcBef>
                <a:spcPts val="1200"/>
              </a:spcBef>
              <a:spcAft>
                <a:spcPts val="600"/>
              </a:spcAft>
              <a:buClrTx/>
              <a:buFont typeface="+mj-lt"/>
              <a:buAutoNum type="arabicPeriod"/>
            </a:pPr>
            <a:r>
              <a:rPr lang="en-GB" dirty="0"/>
              <a:t>What factors do you consider while assigning/allocating funds to be given? E.g. Class Forms, Career, Location or population of givers etc- </a:t>
            </a:r>
            <a:r>
              <a:rPr lang="en-GB" b="1" dirty="0"/>
              <a:t>Equitability</a:t>
            </a:r>
            <a:r>
              <a:rPr lang="en-GB" dirty="0"/>
              <a:t> versus </a:t>
            </a:r>
            <a:r>
              <a:rPr lang="en-GB" b="1" dirty="0"/>
              <a:t>Equality</a:t>
            </a:r>
          </a:p>
          <a:p>
            <a:pPr marL="514350" indent="-514350" algn="just">
              <a:spcBef>
                <a:spcPts val="1200"/>
              </a:spcBef>
              <a:spcAft>
                <a:spcPts val="600"/>
              </a:spcAft>
              <a:buClrTx/>
              <a:buFont typeface="+mj-lt"/>
              <a:buAutoNum type="arabicPeriod"/>
            </a:pPr>
            <a:r>
              <a:rPr lang="en-GB" dirty="0"/>
              <a:t>How do you ensure Accountability on finances versus Secrecy in giving?</a:t>
            </a:r>
          </a:p>
          <a:p>
            <a:pPr marL="514350" indent="-514350" algn="just">
              <a:spcBef>
                <a:spcPts val="1200"/>
              </a:spcBef>
              <a:spcAft>
                <a:spcPts val="600"/>
              </a:spcAft>
              <a:buClrTx/>
              <a:buFont typeface="+mj-lt"/>
              <a:buAutoNum type="arabicPeriod"/>
            </a:pPr>
            <a:r>
              <a:rPr lang="en-GB" dirty="0"/>
              <a:t>How do you handle pressure to give according to others expectation versus cheerful and voluntary giving?</a:t>
            </a:r>
          </a:p>
          <a:p>
            <a:pPr marL="514350" indent="-514350" algn="just">
              <a:spcBef>
                <a:spcPts val="1200"/>
              </a:spcBef>
              <a:spcAft>
                <a:spcPts val="600"/>
              </a:spcAft>
              <a:buClrTx/>
              <a:buFont typeface="+mj-lt"/>
              <a:buAutoNum type="arabicPeriod"/>
            </a:pPr>
            <a:r>
              <a:rPr lang="en-GB" dirty="0"/>
              <a:t>What do you do if you suspect funds are being misused in a Christian group/team or church that you belong to? What is the right thing to do?</a:t>
            </a:r>
          </a:p>
        </p:txBody>
      </p:sp>
    </p:spTree>
    <p:extLst>
      <p:ext uri="{BB962C8B-B14F-4D97-AF65-F5344CB8AC3E}">
        <p14:creationId xmlns:p14="http://schemas.microsoft.com/office/powerpoint/2010/main" val="2525713023"/>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899E6BC-8225-4883-9009-FA6B3D42A794}"/>
              </a:ext>
            </a:extLst>
          </p:cNvPr>
          <p:cNvSpPr>
            <a:spLocks noGrp="1"/>
          </p:cNvSpPr>
          <p:nvPr>
            <p:ph sz="quarter" idx="1"/>
          </p:nvPr>
        </p:nvSpPr>
        <p:spPr>
          <a:xfrm>
            <a:off x="152400" y="457200"/>
            <a:ext cx="8839200" cy="6008318"/>
          </a:xfrm>
        </p:spPr>
        <p:txBody>
          <a:bodyPr anchor="ctr">
            <a:normAutofit/>
          </a:bodyPr>
          <a:lstStyle/>
          <a:p>
            <a:pPr marL="0" indent="0" algn="ctr">
              <a:buNone/>
            </a:pPr>
            <a:r>
              <a:rPr lang="en-GB" sz="8800" b="1" dirty="0"/>
              <a:t>Thank you!</a:t>
            </a:r>
            <a:endParaRPr lang="en-NG" sz="8800" b="1" dirty="0"/>
          </a:p>
        </p:txBody>
      </p:sp>
    </p:spTree>
    <p:extLst>
      <p:ext uri="{BB962C8B-B14F-4D97-AF65-F5344CB8AC3E}">
        <p14:creationId xmlns:p14="http://schemas.microsoft.com/office/powerpoint/2010/main" val="23966407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airplan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533400"/>
          </a:xfrm>
          <a:solidFill>
            <a:srgbClr val="002060"/>
          </a:solidFill>
        </p:spPr>
        <p:txBody>
          <a:bodyPr>
            <a:normAutofit fontScale="90000"/>
          </a:bodyPr>
          <a:lstStyle/>
          <a:p>
            <a:r>
              <a:rPr lang="en-GB" b="1" dirty="0">
                <a:solidFill>
                  <a:schemeClr val="bg1"/>
                </a:solidFill>
              </a:rPr>
              <a:t>Definitions</a:t>
            </a:r>
          </a:p>
        </p:txBody>
      </p:sp>
      <p:sp>
        <p:nvSpPr>
          <p:cNvPr id="3" name="Content Placeholder 2"/>
          <p:cNvSpPr>
            <a:spLocks noGrp="1"/>
          </p:cNvSpPr>
          <p:nvPr>
            <p:ph sz="quarter" idx="1"/>
          </p:nvPr>
        </p:nvSpPr>
        <p:spPr>
          <a:xfrm>
            <a:off x="152400" y="685800"/>
            <a:ext cx="8839200" cy="6019800"/>
          </a:xfrm>
        </p:spPr>
        <p:txBody>
          <a:bodyPr>
            <a:normAutofit/>
          </a:bodyPr>
          <a:lstStyle/>
          <a:p>
            <a:pPr algn="just">
              <a:spcBef>
                <a:spcPts val="1200"/>
              </a:spcBef>
              <a:spcAft>
                <a:spcPts val="1200"/>
              </a:spcAft>
              <a:buClrTx/>
              <a:buFont typeface="Wingdings 2" panose="05020102010507070707" pitchFamily="18" charset="2"/>
              <a:buChar char="a"/>
            </a:pPr>
            <a:r>
              <a:rPr lang="en-GB" sz="3200" dirty="0"/>
              <a:t>Financial is anything that has </a:t>
            </a:r>
            <a:r>
              <a:rPr lang="en-GB" sz="3200" u="sng" dirty="0"/>
              <a:t>monetary/economic</a:t>
            </a:r>
            <a:r>
              <a:rPr lang="en-GB" sz="3200" dirty="0"/>
              <a:t> value</a:t>
            </a:r>
          </a:p>
          <a:p>
            <a:pPr algn="just">
              <a:spcBef>
                <a:spcPts val="1200"/>
              </a:spcBef>
              <a:spcAft>
                <a:spcPts val="1200"/>
              </a:spcAft>
              <a:buClrTx/>
              <a:buFont typeface="Wingdings 2" panose="05020102010507070707" pitchFamily="18" charset="2"/>
              <a:buChar char="a"/>
            </a:pPr>
            <a:r>
              <a:rPr lang="en-GB" sz="3200" dirty="0"/>
              <a:t>Management: Defined as “</a:t>
            </a:r>
            <a:r>
              <a:rPr lang="en-GB" sz="3200" i="1" dirty="0"/>
              <a:t>the process of dealing with or controlling </a:t>
            </a:r>
            <a:r>
              <a:rPr lang="en-GB" sz="3200" i="1" u="sng" dirty="0"/>
              <a:t>things</a:t>
            </a:r>
            <a:r>
              <a:rPr lang="en-GB" sz="3200" dirty="0"/>
              <a:t>”</a:t>
            </a:r>
          </a:p>
          <a:p>
            <a:pPr lvl="1" algn="just">
              <a:spcBef>
                <a:spcPts val="1200"/>
              </a:spcBef>
              <a:spcAft>
                <a:spcPts val="1200"/>
              </a:spcAft>
              <a:buClrTx/>
              <a:buFont typeface="Symbol" panose="05050102010706020507" pitchFamily="18" charset="2"/>
              <a:buChar char=""/>
            </a:pPr>
            <a:r>
              <a:rPr lang="en-GB" sz="2800" dirty="0">
                <a:solidFill>
                  <a:schemeClr val="tx1"/>
                </a:solidFill>
              </a:rPr>
              <a:t>“Good management is the </a:t>
            </a:r>
            <a:r>
              <a:rPr lang="en-GB" sz="2800" b="1" u="sng" dirty="0">
                <a:solidFill>
                  <a:schemeClr val="tx1"/>
                </a:solidFill>
              </a:rPr>
              <a:t>art</a:t>
            </a:r>
            <a:r>
              <a:rPr lang="en-GB" sz="2800" dirty="0">
                <a:solidFill>
                  <a:schemeClr val="tx1"/>
                </a:solidFill>
              </a:rPr>
              <a:t> of making </a:t>
            </a:r>
            <a:r>
              <a:rPr lang="en-GB" sz="2800" b="1" u="sng" dirty="0">
                <a:solidFill>
                  <a:schemeClr val="tx1"/>
                </a:solidFill>
              </a:rPr>
              <a:t>problems so interesting </a:t>
            </a:r>
            <a:r>
              <a:rPr lang="en-GB" sz="2800" dirty="0">
                <a:solidFill>
                  <a:schemeClr val="tx1"/>
                </a:solidFill>
              </a:rPr>
              <a:t>and their </a:t>
            </a:r>
            <a:r>
              <a:rPr lang="en-GB" sz="2800" b="1" u="sng" dirty="0">
                <a:solidFill>
                  <a:schemeClr val="tx1"/>
                </a:solidFill>
              </a:rPr>
              <a:t>solutions so constructive </a:t>
            </a:r>
            <a:r>
              <a:rPr lang="en-GB" sz="2800" dirty="0">
                <a:solidFill>
                  <a:schemeClr val="tx1"/>
                </a:solidFill>
              </a:rPr>
              <a:t>that everyone wants to get to work and deal with them” ~ </a:t>
            </a:r>
            <a:r>
              <a:rPr lang="en-GB" sz="2800" i="1" dirty="0">
                <a:solidFill>
                  <a:schemeClr val="tx1"/>
                </a:solidFill>
              </a:rPr>
              <a:t>Paul Hawken</a:t>
            </a:r>
          </a:p>
          <a:p>
            <a:pPr lvl="3" algn="just">
              <a:spcBef>
                <a:spcPts val="1200"/>
              </a:spcBef>
              <a:spcAft>
                <a:spcPts val="1200"/>
              </a:spcAft>
              <a:buClrTx/>
              <a:buFont typeface="Symbol" panose="05050102010706020507" pitchFamily="18" charset="2"/>
              <a:buChar char=""/>
            </a:pPr>
            <a:r>
              <a:rPr lang="en-GB" sz="2800" i="1" dirty="0">
                <a:solidFill>
                  <a:schemeClr val="tx1"/>
                </a:solidFill>
              </a:rPr>
              <a:t>Concern of others and solving issues with posterity in mind</a:t>
            </a:r>
          </a:p>
          <a:p>
            <a:pPr algn="just">
              <a:spcBef>
                <a:spcPts val="1200"/>
              </a:spcBef>
              <a:spcAft>
                <a:spcPts val="1200"/>
              </a:spcAft>
            </a:pPr>
            <a:endParaRPr lang="en-GB" sz="3200" dirty="0"/>
          </a:p>
          <a:p>
            <a:pPr algn="just">
              <a:spcBef>
                <a:spcPts val="1200"/>
              </a:spcBef>
              <a:spcAft>
                <a:spcPts val="1200"/>
              </a:spcAft>
            </a:pPr>
            <a:endParaRPr lang="en-GB" sz="3200" dirty="0"/>
          </a:p>
        </p:txBody>
      </p:sp>
    </p:spTree>
    <p:extLst>
      <p:ext uri="{BB962C8B-B14F-4D97-AF65-F5344CB8AC3E}">
        <p14:creationId xmlns:p14="http://schemas.microsoft.com/office/powerpoint/2010/main" val="2532811175"/>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457200"/>
          </a:xfrm>
          <a:solidFill>
            <a:srgbClr val="002060"/>
          </a:solidFill>
        </p:spPr>
        <p:txBody>
          <a:bodyPr>
            <a:normAutofit fontScale="90000"/>
          </a:bodyPr>
          <a:lstStyle/>
          <a:p>
            <a:r>
              <a:rPr lang="en-GB" b="1" dirty="0">
                <a:solidFill>
                  <a:schemeClr val="bg1"/>
                </a:solidFill>
              </a:rPr>
              <a:t>Definitions</a:t>
            </a:r>
          </a:p>
        </p:txBody>
      </p:sp>
      <p:sp>
        <p:nvSpPr>
          <p:cNvPr id="3" name="Content Placeholder 2"/>
          <p:cNvSpPr>
            <a:spLocks noGrp="1"/>
          </p:cNvSpPr>
          <p:nvPr>
            <p:ph sz="quarter" idx="1"/>
          </p:nvPr>
        </p:nvSpPr>
        <p:spPr>
          <a:xfrm>
            <a:off x="152400" y="533400"/>
            <a:ext cx="8915400" cy="6172200"/>
          </a:xfrm>
        </p:spPr>
        <p:txBody>
          <a:bodyPr>
            <a:normAutofit/>
          </a:bodyPr>
          <a:lstStyle/>
          <a:p>
            <a:pPr algn="just">
              <a:spcBef>
                <a:spcPts val="600"/>
              </a:spcBef>
              <a:spcAft>
                <a:spcPts val="1200"/>
              </a:spcAft>
            </a:pPr>
            <a:r>
              <a:rPr lang="en-GB" sz="2000" dirty="0"/>
              <a:t>Financial Management is a discipline concerned with the </a:t>
            </a:r>
            <a:r>
              <a:rPr lang="en-GB" sz="2000" b="1" u="sng" dirty="0"/>
              <a:t>generation</a:t>
            </a:r>
            <a:r>
              <a:rPr lang="en-GB" sz="2000" dirty="0"/>
              <a:t> and </a:t>
            </a:r>
            <a:r>
              <a:rPr lang="en-GB" sz="2000" b="1" u="sng" dirty="0"/>
              <a:t>allocation</a:t>
            </a:r>
            <a:r>
              <a:rPr lang="en-GB" sz="2000" dirty="0"/>
              <a:t> of scarce resources (usually funds) to the </a:t>
            </a:r>
            <a:r>
              <a:rPr lang="en-GB" sz="2000" b="1" u="sng" dirty="0"/>
              <a:t>most efficient use </a:t>
            </a:r>
            <a:r>
              <a:rPr lang="en-GB" sz="2000" dirty="0"/>
              <a:t>within the firm (the competing projects) through a market pricing system (the required rate of return). </a:t>
            </a:r>
          </a:p>
          <a:p>
            <a:pPr algn="just">
              <a:spcBef>
                <a:spcPts val="600"/>
              </a:spcBef>
              <a:spcAft>
                <a:spcPts val="1200"/>
              </a:spcAft>
            </a:pPr>
            <a:r>
              <a:rPr lang="en-GB" sz="2000" b="1" dirty="0"/>
              <a:t>A firm/CU/Chapter </a:t>
            </a:r>
            <a:r>
              <a:rPr lang="en-GB" sz="2000" dirty="0"/>
              <a:t>requires </a:t>
            </a:r>
            <a:r>
              <a:rPr lang="en-GB" sz="2000" b="1" dirty="0"/>
              <a:t>resources</a:t>
            </a:r>
            <a:r>
              <a:rPr lang="en-GB" sz="2000" dirty="0"/>
              <a:t> in form of funds raised from “</a:t>
            </a:r>
            <a:r>
              <a:rPr lang="en-GB" sz="2000" b="1" i="1" dirty="0"/>
              <a:t>investors-</a:t>
            </a:r>
            <a:r>
              <a:rPr lang="en-GB" sz="2000" i="1" dirty="0"/>
              <a:t>Interest on results</a:t>
            </a:r>
            <a:r>
              <a:rPr lang="en-GB" sz="2000" dirty="0"/>
              <a:t>”. The funds must be allocated within the team to projects which will yield the highest return (</a:t>
            </a:r>
            <a:r>
              <a:rPr lang="en-GB" sz="2000" b="1" i="1" u="sng" dirty="0"/>
              <a:t>defined priorities</a:t>
            </a:r>
            <a:r>
              <a:rPr lang="en-GB" sz="2000" dirty="0"/>
              <a:t>)</a:t>
            </a:r>
          </a:p>
          <a:p>
            <a:pPr algn="just">
              <a:spcBef>
                <a:spcPts val="600"/>
              </a:spcBef>
              <a:spcAft>
                <a:spcPts val="1200"/>
              </a:spcAft>
            </a:pPr>
            <a:r>
              <a:rPr lang="en-GB" sz="2000" dirty="0"/>
              <a:t>An </a:t>
            </a:r>
            <a:r>
              <a:rPr lang="en-GB" sz="2000" b="1" dirty="0"/>
              <a:t>agency relationship </a:t>
            </a:r>
            <a:r>
              <a:rPr lang="en-GB" sz="2000" dirty="0"/>
              <a:t>may be defined as a contract under which one or more people (the principals) hire another person (the agent) to perform some services on their behalf, and delegate some decision making authority to that agent</a:t>
            </a:r>
          </a:p>
          <a:p>
            <a:pPr lvl="1" algn="just">
              <a:spcBef>
                <a:spcPts val="600"/>
              </a:spcBef>
            </a:pPr>
            <a:r>
              <a:rPr lang="en-GB" sz="1900" dirty="0">
                <a:solidFill>
                  <a:schemeClr val="tx1"/>
                </a:solidFill>
              </a:rPr>
              <a:t>Within the financial management framework in Christian circles, agency relationship exist between:</a:t>
            </a:r>
          </a:p>
          <a:p>
            <a:pPr lvl="2" algn="just">
              <a:spcBef>
                <a:spcPts val="0"/>
              </a:spcBef>
            </a:pPr>
            <a:r>
              <a:rPr lang="en-GB" sz="1700" b="1" dirty="0">
                <a:solidFill>
                  <a:schemeClr val="tx1"/>
                </a:solidFill>
              </a:rPr>
              <a:t>Members/donors </a:t>
            </a:r>
            <a:r>
              <a:rPr lang="en-GB" sz="1700" dirty="0">
                <a:solidFill>
                  <a:schemeClr val="tx1"/>
                </a:solidFill>
              </a:rPr>
              <a:t>versus</a:t>
            </a:r>
            <a:r>
              <a:rPr lang="en-GB" sz="1700" b="1" dirty="0">
                <a:solidFill>
                  <a:schemeClr val="tx1"/>
                </a:solidFill>
              </a:rPr>
              <a:t> the Leadership</a:t>
            </a:r>
            <a:endParaRPr lang="en-GB" sz="1700" dirty="0">
              <a:solidFill>
                <a:schemeClr val="tx1"/>
              </a:solidFill>
            </a:endParaRPr>
          </a:p>
          <a:p>
            <a:pPr lvl="2" algn="just">
              <a:spcBef>
                <a:spcPts val="0"/>
              </a:spcBef>
            </a:pPr>
            <a:r>
              <a:rPr lang="en-GB" sz="1700" b="1" dirty="0">
                <a:solidFill>
                  <a:schemeClr val="tx1"/>
                </a:solidFill>
              </a:rPr>
              <a:t>Christians</a:t>
            </a:r>
            <a:r>
              <a:rPr lang="en-GB" sz="1700" dirty="0">
                <a:solidFill>
                  <a:schemeClr val="tx1"/>
                </a:solidFill>
              </a:rPr>
              <a:t> (both leaders and members) versus </a:t>
            </a:r>
            <a:r>
              <a:rPr lang="en-GB" sz="1700" b="1" dirty="0">
                <a:solidFill>
                  <a:schemeClr val="tx1"/>
                </a:solidFill>
              </a:rPr>
              <a:t>God</a:t>
            </a:r>
            <a:r>
              <a:rPr lang="en-GB" sz="1700" dirty="0">
                <a:solidFill>
                  <a:schemeClr val="tx1"/>
                </a:solidFill>
              </a:rPr>
              <a:t> </a:t>
            </a:r>
          </a:p>
          <a:p>
            <a:pPr lvl="2" algn="just">
              <a:spcBef>
                <a:spcPts val="0"/>
              </a:spcBef>
            </a:pPr>
            <a:r>
              <a:rPr lang="en-GB" sz="1700" b="1" dirty="0"/>
              <a:t>Leadership</a:t>
            </a:r>
            <a:r>
              <a:rPr lang="en-GB" sz="1700" dirty="0"/>
              <a:t> versus </a:t>
            </a:r>
            <a:r>
              <a:rPr lang="en-GB" sz="1700" b="1" dirty="0"/>
              <a:t>God</a:t>
            </a:r>
          </a:p>
          <a:p>
            <a:pPr lvl="2" algn="just">
              <a:spcBef>
                <a:spcPts val="0"/>
              </a:spcBef>
            </a:pPr>
            <a:endParaRPr lang="en-GB" sz="1700" dirty="0">
              <a:solidFill>
                <a:schemeClr val="tx1"/>
              </a:solidFill>
            </a:endParaRPr>
          </a:p>
        </p:txBody>
      </p:sp>
    </p:spTree>
    <p:extLst>
      <p:ext uri="{BB962C8B-B14F-4D97-AF65-F5344CB8AC3E}">
        <p14:creationId xmlns:p14="http://schemas.microsoft.com/office/powerpoint/2010/main" val="1334344476"/>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A86FD-5668-41DD-A417-A2DEBB514186}"/>
              </a:ext>
            </a:extLst>
          </p:cNvPr>
          <p:cNvSpPr>
            <a:spLocks noGrp="1"/>
          </p:cNvSpPr>
          <p:nvPr>
            <p:ph type="title"/>
          </p:nvPr>
        </p:nvSpPr>
        <p:spPr>
          <a:xfrm>
            <a:off x="152400" y="0"/>
            <a:ext cx="8839200" cy="381000"/>
          </a:xfrm>
          <a:solidFill>
            <a:srgbClr val="002060"/>
          </a:solidFill>
        </p:spPr>
        <p:txBody>
          <a:bodyPr anchor="ctr">
            <a:normAutofit fontScale="90000"/>
          </a:bodyPr>
          <a:lstStyle/>
          <a:p>
            <a:r>
              <a:rPr lang="en-GB" b="1" dirty="0">
                <a:solidFill>
                  <a:schemeClr val="bg1"/>
                </a:solidFill>
              </a:rPr>
              <a:t>Scriptural Background- </a:t>
            </a:r>
            <a:r>
              <a:rPr lang="en-GB" sz="3600" b="1" i="1" dirty="0">
                <a:solidFill>
                  <a:schemeClr val="bg1"/>
                </a:solidFill>
              </a:rPr>
              <a:t>Agency theory </a:t>
            </a:r>
            <a:endParaRPr lang="en-NG" b="1" dirty="0">
              <a:solidFill>
                <a:schemeClr val="bg1"/>
              </a:solidFill>
            </a:endParaRPr>
          </a:p>
        </p:txBody>
      </p:sp>
      <p:sp>
        <p:nvSpPr>
          <p:cNvPr id="3" name="Content Placeholder 2">
            <a:extLst>
              <a:ext uri="{FF2B5EF4-FFF2-40B4-BE49-F238E27FC236}">
                <a16:creationId xmlns:a16="http://schemas.microsoft.com/office/drawing/2014/main" id="{2C10BF0B-0E9B-4CA0-848C-7F0FB63B744C}"/>
              </a:ext>
            </a:extLst>
          </p:cNvPr>
          <p:cNvSpPr>
            <a:spLocks noGrp="1"/>
          </p:cNvSpPr>
          <p:nvPr>
            <p:ph sz="quarter" idx="1"/>
          </p:nvPr>
        </p:nvSpPr>
        <p:spPr>
          <a:xfrm>
            <a:off x="69088" y="609600"/>
            <a:ext cx="8998712" cy="6019800"/>
          </a:xfrm>
        </p:spPr>
        <p:txBody>
          <a:bodyPr>
            <a:noAutofit/>
          </a:bodyPr>
          <a:lstStyle/>
          <a:p>
            <a:pPr marL="514350" indent="-514350" algn="just">
              <a:lnSpc>
                <a:spcPct val="130000"/>
              </a:lnSpc>
              <a:spcBef>
                <a:spcPts val="600"/>
              </a:spcBef>
              <a:spcAft>
                <a:spcPts val="1200"/>
              </a:spcAft>
              <a:buFont typeface="+mj-lt"/>
              <a:buAutoNum type="arabicPeriod"/>
            </a:pPr>
            <a:r>
              <a:rPr lang="en-GB" sz="2000" b="1" dirty="0"/>
              <a:t>Members/donors versus the Leadership- Acts 6:1-7 NIV “</a:t>
            </a:r>
            <a:r>
              <a:rPr lang="en-GB" sz="2000" b="1" i="1" dirty="0"/>
              <a:t>vs 1 </a:t>
            </a:r>
            <a:r>
              <a:rPr lang="en-GB" sz="2000" i="1" dirty="0"/>
              <a:t>In those days when the number of disciples was increasing, the Hellenistic Jews</a:t>
            </a:r>
            <a:r>
              <a:rPr lang="en-GB" sz="2000" i="1" baseline="30000" dirty="0"/>
              <a:t>[</a:t>
            </a:r>
            <a:r>
              <a:rPr lang="en-GB" sz="2000" i="1" baseline="30000" dirty="0">
                <a:hlinkClick r:id="rId2" tooltip="See footnote a"/>
              </a:rPr>
              <a:t>a</a:t>
            </a:r>
            <a:r>
              <a:rPr lang="en-GB" sz="2000" i="1" baseline="30000" dirty="0"/>
              <a:t>]</a:t>
            </a:r>
            <a:r>
              <a:rPr lang="en-GB" sz="2000" i="1" dirty="0"/>
              <a:t> among them complained against the Hebraic Jews because their widows were being overlooked in the daily distribution of food”</a:t>
            </a:r>
          </a:p>
          <a:p>
            <a:pPr marL="514350" indent="-514350" algn="just">
              <a:lnSpc>
                <a:spcPct val="130000"/>
              </a:lnSpc>
              <a:spcBef>
                <a:spcPts val="600"/>
              </a:spcBef>
              <a:spcAft>
                <a:spcPts val="1200"/>
              </a:spcAft>
              <a:buFont typeface="+mj-lt"/>
              <a:buAutoNum type="arabicPeriod"/>
            </a:pPr>
            <a:r>
              <a:rPr lang="en-GB" sz="2000" b="1" i="1" dirty="0"/>
              <a:t>Leadership versus God - (Test of faithfulness) Luke 16:10-12 </a:t>
            </a:r>
            <a:r>
              <a:rPr lang="en-GB" sz="2000" i="1" dirty="0"/>
              <a:t>ASV </a:t>
            </a:r>
            <a:r>
              <a:rPr lang="en-GB" sz="2000" dirty="0"/>
              <a:t>“</a:t>
            </a:r>
            <a:r>
              <a:rPr lang="en-GB" sz="2000" i="1" dirty="0"/>
              <a:t>He that is faithful in a very little is faithful also in much: and he that is unrighteous in a very little is unrighteous also in much. 11 If therefore ye have not been faithful in the </a:t>
            </a:r>
            <a:r>
              <a:rPr lang="en-GB" sz="2000" b="1" i="1" u="sng" dirty="0"/>
              <a:t>unrighteous mammon</a:t>
            </a:r>
            <a:r>
              <a:rPr lang="en-GB" sz="2000" i="1" dirty="0"/>
              <a:t>, </a:t>
            </a:r>
            <a:r>
              <a:rPr lang="en-GB" sz="2000" i="1" u="sng" dirty="0"/>
              <a:t>who will commit to your trust the true riches</a:t>
            </a:r>
            <a:r>
              <a:rPr lang="en-GB" sz="2000" i="1" dirty="0"/>
              <a:t>? 12 And if ye have not been faithful in that which is another’s, who will give you that which is [a]your own</a:t>
            </a:r>
            <a:r>
              <a:rPr lang="en-GB" sz="2000" b="1" i="1" dirty="0"/>
              <a:t>?”</a:t>
            </a:r>
          </a:p>
          <a:p>
            <a:pPr marL="514350" indent="-514350" algn="just">
              <a:lnSpc>
                <a:spcPct val="130000"/>
              </a:lnSpc>
              <a:spcBef>
                <a:spcPts val="600"/>
              </a:spcBef>
              <a:spcAft>
                <a:spcPts val="1200"/>
              </a:spcAft>
              <a:buFont typeface="+mj-lt"/>
              <a:buAutoNum type="arabicPeriod"/>
            </a:pPr>
            <a:r>
              <a:rPr lang="en-GB" sz="2000" b="1" dirty="0"/>
              <a:t>Christians (both leaders and members) versus God- Acts 5:1-10: </a:t>
            </a:r>
            <a:r>
              <a:rPr lang="en-GB" sz="2000" dirty="0"/>
              <a:t>Ananias and Sapphira (Offering/tithe once given ceases to be our own but God’s vs 4- Integrity of God as sovereign)</a:t>
            </a:r>
          </a:p>
          <a:p>
            <a:pPr>
              <a:lnSpc>
                <a:spcPct val="130000"/>
              </a:lnSpc>
              <a:spcBef>
                <a:spcPts val="600"/>
              </a:spcBef>
              <a:spcAft>
                <a:spcPts val="1200"/>
              </a:spcAft>
            </a:pPr>
            <a:endParaRPr lang="en-GB" sz="2000" dirty="0"/>
          </a:p>
          <a:p>
            <a:pPr>
              <a:lnSpc>
                <a:spcPct val="130000"/>
              </a:lnSpc>
              <a:spcBef>
                <a:spcPts val="600"/>
              </a:spcBef>
              <a:spcAft>
                <a:spcPts val="1200"/>
              </a:spcAft>
            </a:pPr>
            <a:endParaRPr lang="en-NG" sz="2000" dirty="0"/>
          </a:p>
        </p:txBody>
      </p:sp>
    </p:spTree>
    <p:extLst>
      <p:ext uri="{BB962C8B-B14F-4D97-AF65-F5344CB8AC3E}">
        <p14:creationId xmlns:p14="http://schemas.microsoft.com/office/powerpoint/2010/main" val="2737057605"/>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533400"/>
          </a:xfrm>
          <a:solidFill>
            <a:schemeClr val="tx2"/>
          </a:solidFill>
        </p:spPr>
        <p:txBody>
          <a:bodyPr>
            <a:normAutofit fontScale="90000"/>
          </a:bodyPr>
          <a:lstStyle/>
          <a:p>
            <a:r>
              <a:rPr lang="en-GB" b="1" dirty="0">
                <a:solidFill>
                  <a:schemeClr val="bg1"/>
                </a:solidFill>
              </a:rPr>
              <a:t>Basics of the Topic</a:t>
            </a:r>
          </a:p>
        </p:txBody>
      </p:sp>
      <p:sp>
        <p:nvSpPr>
          <p:cNvPr id="3" name="Content Placeholder 2"/>
          <p:cNvSpPr>
            <a:spLocks noGrp="1"/>
          </p:cNvSpPr>
          <p:nvPr>
            <p:ph sz="quarter" idx="1"/>
          </p:nvPr>
        </p:nvSpPr>
        <p:spPr>
          <a:xfrm>
            <a:off x="152400" y="533400"/>
            <a:ext cx="8839200" cy="6172200"/>
          </a:xfrm>
        </p:spPr>
        <p:txBody>
          <a:bodyPr>
            <a:normAutofit fontScale="92500" lnSpcReduction="20000"/>
          </a:bodyPr>
          <a:lstStyle/>
          <a:p>
            <a:pPr marL="0" indent="0" algn="just">
              <a:buClrTx/>
              <a:buNone/>
            </a:pPr>
            <a:r>
              <a:rPr lang="en-GB" sz="3100" b="1" dirty="0"/>
              <a:t>Finances have the possibilities to:</a:t>
            </a:r>
          </a:p>
          <a:p>
            <a:pPr lvl="1" algn="just">
              <a:lnSpc>
                <a:spcPct val="110000"/>
              </a:lnSpc>
              <a:spcBef>
                <a:spcPts val="1200"/>
              </a:spcBef>
              <a:spcAft>
                <a:spcPts val="600"/>
              </a:spcAft>
              <a:buClrTx/>
              <a:buFont typeface="Wingdings" panose="05000000000000000000" pitchFamily="2" charset="2"/>
              <a:buChar char="v"/>
            </a:pPr>
            <a:r>
              <a:rPr lang="en-GB" sz="2800" b="1" dirty="0">
                <a:solidFill>
                  <a:schemeClr val="tx1"/>
                </a:solidFill>
              </a:rPr>
              <a:t>Facilitates </a:t>
            </a:r>
            <a:r>
              <a:rPr lang="en-GB" sz="2800" dirty="0">
                <a:solidFill>
                  <a:schemeClr val="tx1"/>
                </a:solidFill>
              </a:rPr>
              <a:t>the group activity and progress </a:t>
            </a:r>
            <a:r>
              <a:rPr lang="en-GB" sz="2800" i="1" dirty="0">
                <a:solidFill>
                  <a:srgbClr val="002060"/>
                </a:solidFill>
              </a:rPr>
              <a:t>ASV </a:t>
            </a:r>
            <a:r>
              <a:rPr lang="en-GB" sz="2600" dirty="0">
                <a:solidFill>
                  <a:schemeClr val="tx1"/>
                </a:solidFill>
              </a:rPr>
              <a:t>“</a:t>
            </a:r>
            <a:r>
              <a:rPr lang="en-GB" sz="2600" i="1" dirty="0">
                <a:solidFill>
                  <a:srgbClr val="002060"/>
                </a:solidFill>
              </a:rPr>
              <a:t>Ecclesiastes 7:12, “For wisdom is a defence, </a:t>
            </a:r>
            <a:r>
              <a:rPr lang="en-GB" sz="2600" b="1" i="1" dirty="0">
                <a:solidFill>
                  <a:srgbClr val="002060"/>
                </a:solidFill>
              </a:rPr>
              <a:t>even as money is a defence</a:t>
            </a:r>
            <a:r>
              <a:rPr lang="en-GB" sz="2600" i="1" dirty="0">
                <a:solidFill>
                  <a:srgbClr val="002060"/>
                </a:solidFill>
              </a:rPr>
              <a:t>; but the excellency of knowledge is, that wisdom </a:t>
            </a:r>
            <a:r>
              <a:rPr lang="en-GB" sz="2600" i="1" dirty="0" err="1">
                <a:solidFill>
                  <a:srgbClr val="002060"/>
                </a:solidFill>
              </a:rPr>
              <a:t>preserveth</a:t>
            </a:r>
            <a:r>
              <a:rPr lang="en-GB" sz="2600" i="1" dirty="0">
                <a:solidFill>
                  <a:srgbClr val="002060"/>
                </a:solidFill>
              </a:rPr>
              <a:t> the life of him that hath it</a:t>
            </a:r>
            <a:r>
              <a:rPr lang="en-GB" sz="2600" dirty="0"/>
              <a:t>”</a:t>
            </a:r>
            <a:endParaRPr lang="en-GB" sz="2600" dirty="0">
              <a:solidFill>
                <a:schemeClr val="tx1"/>
              </a:solidFill>
            </a:endParaRPr>
          </a:p>
          <a:p>
            <a:pPr lvl="1" algn="just">
              <a:lnSpc>
                <a:spcPct val="110000"/>
              </a:lnSpc>
              <a:spcBef>
                <a:spcPts val="1200"/>
              </a:spcBef>
              <a:spcAft>
                <a:spcPts val="1200"/>
              </a:spcAft>
              <a:buClrTx/>
              <a:buFont typeface="Wingdings" panose="05000000000000000000" pitchFamily="2" charset="2"/>
              <a:buChar char="v"/>
            </a:pPr>
            <a:r>
              <a:rPr lang="en-GB" sz="2800" b="1" dirty="0">
                <a:solidFill>
                  <a:schemeClr val="tx1"/>
                </a:solidFill>
              </a:rPr>
              <a:t>Attract  </a:t>
            </a:r>
            <a:r>
              <a:rPr lang="en-GB" sz="2800" dirty="0">
                <a:solidFill>
                  <a:schemeClr val="tx1"/>
                </a:solidFill>
              </a:rPr>
              <a:t>suspicion and disunity  even among Christians </a:t>
            </a:r>
            <a:r>
              <a:rPr lang="en-GB" sz="2400" i="1" dirty="0">
                <a:solidFill>
                  <a:srgbClr val="002060"/>
                </a:solidFill>
              </a:rPr>
              <a:t>“</a:t>
            </a:r>
            <a:r>
              <a:rPr lang="en-GB" sz="2600" i="1" dirty="0">
                <a:solidFill>
                  <a:srgbClr val="002060"/>
                </a:solidFill>
              </a:rPr>
              <a:t>John 12:6 He did not say this because he cared about the poor but because he was a thief; as keeper of the money bag, he used to help himself to what was put into it.”</a:t>
            </a:r>
            <a:endParaRPr lang="en-GB" sz="2600" b="1" i="1" dirty="0">
              <a:solidFill>
                <a:srgbClr val="002060"/>
              </a:solidFill>
              <a:highlight>
                <a:srgbClr val="FFFF00"/>
              </a:highlight>
            </a:endParaRPr>
          </a:p>
          <a:p>
            <a:pPr marL="274320" lvl="1" indent="0" algn="just">
              <a:lnSpc>
                <a:spcPct val="110000"/>
              </a:lnSpc>
              <a:spcBef>
                <a:spcPts val="1200"/>
              </a:spcBef>
              <a:buClrTx/>
              <a:buNone/>
            </a:pPr>
            <a:r>
              <a:rPr lang="en-GB" b="1" i="1" dirty="0">
                <a:solidFill>
                  <a:srgbClr val="002060"/>
                </a:solidFill>
                <a:highlight>
                  <a:srgbClr val="FFFF00"/>
                </a:highlight>
              </a:rPr>
              <a:t>Therefore requires</a:t>
            </a:r>
          </a:p>
          <a:p>
            <a:pPr lvl="1" algn="just">
              <a:lnSpc>
                <a:spcPct val="110000"/>
              </a:lnSpc>
              <a:spcBef>
                <a:spcPts val="0"/>
              </a:spcBef>
              <a:spcAft>
                <a:spcPts val="1200"/>
              </a:spcAft>
              <a:buClrTx/>
              <a:buFont typeface="Wingdings" panose="05000000000000000000" pitchFamily="2" charset="2"/>
              <a:buChar char="v"/>
            </a:pPr>
            <a:r>
              <a:rPr lang="en-GB" sz="2800" b="1" dirty="0">
                <a:solidFill>
                  <a:schemeClr val="tx1"/>
                </a:solidFill>
              </a:rPr>
              <a:t>Stewardship</a:t>
            </a:r>
            <a:r>
              <a:rPr lang="en-GB" sz="2800" dirty="0">
                <a:solidFill>
                  <a:schemeClr val="tx1"/>
                </a:solidFill>
              </a:rPr>
              <a:t> in: Receiving, Expending, Storage (safe keeping) and Reporting</a:t>
            </a:r>
          </a:p>
          <a:p>
            <a:pPr lvl="1" algn="just">
              <a:lnSpc>
                <a:spcPct val="110000"/>
              </a:lnSpc>
              <a:spcBef>
                <a:spcPts val="1200"/>
              </a:spcBef>
              <a:spcAft>
                <a:spcPts val="1200"/>
              </a:spcAft>
              <a:buClrTx/>
              <a:buFont typeface="Wingdings" panose="05000000000000000000" pitchFamily="2" charset="2"/>
              <a:buChar char="v"/>
            </a:pPr>
            <a:r>
              <a:rPr lang="en-GB" sz="2800" b="1" dirty="0">
                <a:solidFill>
                  <a:schemeClr val="tx1"/>
                </a:solidFill>
              </a:rPr>
              <a:t>Trust</a:t>
            </a:r>
            <a:r>
              <a:rPr lang="en-GB" sz="2800" dirty="0">
                <a:solidFill>
                  <a:schemeClr val="tx1"/>
                </a:solidFill>
              </a:rPr>
              <a:t> which involves: Accountability, transparency,  testimony (by others) and respect </a:t>
            </a:r>
          </a:p>
        </p:txBody>
      </p:sp>
    </p:spTree>
    <p:extLst>
      <p:ext uri="{BB962C8B-B14F-4D97-AF65-F5344CB8AC3E}">
        <p14:creationId xmlns:p14="http://schemas.microsoft.com/office/powerpoint/2010/main" val="1675853827"/>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txBody>
          <a:bodyPr/>
          <a:lstStyle/>
          <a:p>
            <a:r>
              <a:rPr lang="en-GB" dirty="0">
                <a:solidFill>
                  <a:schemeClr val="bg1"/>
                </a:solidFill>
              </a:rPr>
              <a:t>The Financial Management Cycle</a:t>
            </a:r>
          </a:p>
        </p:txBody>
      </p:sp>
      <p:grpSp>
        <p:nvGrpSpPr>
          <p:cNvPr id="3" name="Group 2">
            <a:extLst>
              <a:ext uri="{FF2B5EF4-FFF2-40B4-BE49-F238E27FC236}">
                <a16:creationId xmlns:a16="http://schemas.microsoft.com/office/drawing/2014/main" id="{BFFEA9BF-B01B-49B0-8224-F8ED02EA18CD}"/>
              </a:ext>
            </a:extLst>
          </p:cNvPr>
          <p:cNvGrpSpPr/>
          <p:nvPr/>
        </p:nvGrpSpPr>
        <p:grpSpPr>
          <a:xfrm>
            <a:off x="301752" y="1600200"/>
            <a:ext cx="8613648" cy="4648200"/>
            <a:chOff x="2187251" y="1528719"/>
            <a:chExt cx="4732984" cy="4568910"/>
          </a:xfrm>
          <a:solidFill>
            <a:srgbClr val="002060"/>
          </a:solidFill>
        </p:grpSpPr>
        <p:sp>
          <p:nvSpPr>
            <p:cNvPr id="5" name="Freeform: Shape 4">
              <a:extLst>
                <a:ext uri="{FF2B5EF4-FFF2-40B4-BE49-F238E27FC236}">
                  <a16:creationId xmlns:a16="http://schemas.microsoft.com/office/drawing/2014/main" id="{07250473-E1E6-40AB-B268-3C60863967AC}"/>
                </a:ext>
              </a:extLst>
            </p:cNvPr>
            <p:cNvSpPr/>
            <p:nvPr/>
          </p:nvSpPr>
          <p:spPr>
            <a:xfrm>
              <a:off x="3863397" y="1528719"/>
              <a:ext cx="1380692" cy="1380692"/>
            </a:xfrm>
            <a:custGeom>
              <a:avLst/>
              <a:gdLst>
                <a:gd name="connsiteX0" fmla="*/ 0 w 1380692"/>
                <a:gd name="connsiteY0" fmla="*/ 690346 h 1380692"/>
                <a:gd name="connsiteX1" fmla="*/ 690346 w 1380692"/>
                <a:gd name="connsiteY1" fmla="*/ 0 h 1380692"/>
                <a:gd name="connsiteX2" fmla="*/ 1380692 w 1380692"/>
                <a:gd name="connsiteY2" fmla="*/ 690346 h 1380692"/>
                <a:gd name="connsiteX3" fmla="*/ 690346 w 1380692"/>
                <a:gd name="connsiteY3" fmla="*/ 1380692 h 1380692"/>
                <a:gd name="connsiteX4" fmla="*/ 0 w 1380692"/>
                <a:gd name="connsiteY4" fmla="*/ 690346 h 13806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92" h="1380692">
                  <a:moveTo>
                    <a:pt x="0" y="690346"/>
                  </a:moveTo>
                  <a:cubicBezTo>
                    <a:pt x="0" y="309078"/>
                    <a:pt x="309078" y="0"/>
                    <a:pt x="690346" y="0"/>
                  </a:cubicBezTo>
                  <a:cubicBezTo>
                    <a:pt x="1071614" y="0"/>
                    <a:pt x="1380692" y="309078"/>
                    <a:pt x="1380692" y="690346"/>
                  </a:cubicBezTo>
                  <a:cubicBezTo>
                    <a:pt x="1380692" y="1071614"/>
                    <a:pt x="1071614" y="1380692"/>
                    <a:pt x="690346" y="1380692"/>
                  </a:cubicBezTo>
                  <a:cubicBezTo>
                    <a:pt x="309078" y="1380692"/>
                    <a:pt x="0" y="1071614"/>
                    <a:pt x="0" y="690346"/>
                  </a:cubicBez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4898" tIns="214898" rIns="214898" bIns="214898" numCol="1" spcCol="1270" anchor="ctr" anchorCtr="0">
              <a:noAutofit/>
            </a:bodyPr>
            <a:lstStyle/>
            <a:p>
              <a:pPr marL="0" lvl="0" indent="0" algn="ctr" defTabSz="444500">
                <a:lnSpc>
                  <a:spcPct val="90000"/>
                </a:lnSpc>
                <a:spcBef>
                  <a:spcPct val="0"/>
                </a:spcBef>
                <a:spcAft>
                  <a:spcPct val="35000"/>
                </a:spcAft>
                <a:buNone/>
              </a:pPr>
              <a:r>
                <a:rPr lang="en-GB" b="1" kern="1200">
                  <a:solidFill>
                    <a:schemeClr val="bg1"/>
                  </a:solidFill>
                </a:rPr>
                <a:t>Budget</a:t>
              </a:r>
              <a:endParaRPr lang="en-GB" b="1" kern="1200" dirty="0">
                <a:solidFill>
                  <a:schemeClr val="bg1"/>
                </a:solidFill>
              </a:endParaRPr>
            </a:p>
          </p:txBody>
        </p:sp>
        <p:sp>
          <p:nvSpPr>
            <p:cNvPr id="6" name="Freeform: Shape 5">
              <a:extLst>
                <a:ext uri="{FF2B5EF4-FFF2-40B4-BE49-F238E27FC236}">
                  <a16:creationId xmlns:a16="http://schemas.microsoft.com/office/drawing/2014/main" id="{7841B770-30C7-447D-8D79-9E0F05D85507}"/>
                </a:ext>
              </a:extLst>
            </p:cNvPr>
            <p:cNvSpPr/>
            <p:nvPr/>
          </p:nvSpPr>
          <p:spPr>
            <a:xfrm rot="2160000">
              <a:off x="5200278" y="2588875"/>
              <a:ext cx="366302" cy="465983"/>
            </a:xfrm>
            <a:custGeom>
              <a:avLst/>
              <a:gdLst>
                <a:gd name="connsiteX0" fmla="*/ 0 w 366302"/>
                <a:gd name="connsiteY0" fmla="*/ 93197 h 465983"/>
                <a:gd name="connsiteX1" fmla="*/ 183151 w 366302"/>
                <a:gd name="connsiteY1" fmla="*/ 93197 h 465983"/>
                <a:gd name="connsiteX2" fmla="*/ 183151 w 366302"/>
                <a:gd name="connsiteY2" fmla="*/ 0 h 465983"/>
                <a:gd name="connsiteX3" fmla="*/ 366302 w 366302"/>
                <a:gd name="connsiteY3" fmla="*/ 232992 h 465983"/>
                <a:gd name="connsiteX4" fmla="*/ 183151 w 366302"/>
                <a:gd name="connsiteY4" fmla="*/ 465983 h 465983"/>
                <a:gd name="connsiteX5" fmla="*/ 183151 w 366302"/>
                <a:gd name="connsiteY5" fmla="*/ 372786 h 465983"/>
                <a:gd name="connsiteX6" fmla="*/ 0 w 366302"/>
                <a:gd name="connsiteY6" fmla="*/ 372786 h 465983"/>
                <a:gd name="connsiteX7" fmla="*/ 0 w 366302"/>
                <a:gd name="connsiteY7" fmla="*/ 93197 h 465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6302" h="465983">
                  <a:moveTo>
                    <a:pt x="0" y="93197"/>
                  </a:moveTo>
                  <a:lnTo>
                    <a:pt x="183151" y="93197"/>
                  </a:lnTo>
                  <a:lnTo>
                    <a:pt x="183151" y="0"/>
                  </a:lnTo>
                  <a:lnTo>
                    <a:pt x="366302" y="232992"/>
                  </a:lnTo>
                  <a:lnTo>
                    <a:pt x="183151" y="465983"/>
                  </a:lnTo>
                  <a:lnTo>
                    <a:pt x="183151" y="372786"/>
                  </a:lnTo>
                  <a:lnTo>
                    <a:pt x="0" y="372786"/>
                  </a:lnTo>
                  <a:lnTo>
                    <a:pt x="0" y="93197"/>
                  </a:lnTo>
                  <a:close/>
                </a:path>
              </a:pathLst>
            </a:cu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93196" rIns="109890" bIns="93197" numCol="1" spcCol="1270" anchor="ctr" anchorCtr="0">
              <a:noAutofit/>
            </a:bodyPr>
            <a:lstStyle/>
            <a:p>
              <a:pPr marL="0" lvl="0" indent="0" algn="ctr" defTabSz="355600">
                <a:lnSpc>
                  <a:spcPct val="90000"/>
                </a:lnSpc>
                <a:spcBef>
                  <a:spcPct val="0"/>
                </a:spcBef>
                <a:spcAft>
                  <a:spcPct val="35000"/>
                </a:spcAft>
                <a:buNone/>
              </a:pPr>
              <a:endParaRPr lang="en-GB" b="1" kern="1200" dirty="0">
                <a:solidFill>
                  <a:schemeClr val="bg1"/>
                </a:solidFill>
              </a:endParaRPr>
            </a:p>
          </p:txBody>
        </p:sp>
        <p:sp>
          <p:nvSpPr>
            <p:cNvPr id="7" name="Freeform: Shape 6">
              <a:extLst>
                <a:ext uri="{FF2B5EF4-FFF2-40B4-BE49-F238E27FC236}">
                  <a16:creationId xmlns:a16="http://schemas.microsoft.com/office/drawing/2014/main" id="{29AA44FD-0159-4FF1-84A6-D8E43BC069DA}"/>
                </a:ext>
              </a:extLst>
            </p:cNvPr>
            <p:cNvSpPr/>
            <p:nvPr/>
          </p:nvSpPr>
          <p:spPr>
            <a:xfrm>
              <a:off x="5539543" y="2746510"/>
              <a:ext cx="1380692" cy="1380692"/>
            </a:xfrm>
            <a:custGeom>
              <a:avLst/>
              <a:gdLst>
                <a:gd name="connsiteX0" fmla="*/ 0 w 1380692"/>
                <a:gd name="connsiteY0" fmla="*/ 690346 h 1380692"/>
                <a:gd name="connsiteX1" fmla="*/ 690346 w 1380692"/>
                <a:gd name="connsiteY1" fmla="*/ 0 h 1380692"/>
                <a:gd name="connsiteX2" fmla="*/ 1380692 w 1380692"/>
                <a:gd name="connsiteY2" fmla="*/ 690346 h 1380692"/>
                <a:gd name="connsiteX3" fmla="*/ 690346 w 1380692"/>
                <a:gd name="connsiteY3" fmla="*/ 1380692 h 1380692"/>
                <a:gd name="connsiteX4" fmla="*/ 0 w 1380692"/>
                <a:gd name="connsiteY4" fmla="*/ 690346 h 13806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92" h="1380692">
                  <a:moveTo>
                    <a:pt x="0" y="690346"/>
                  </a:moveTo>
                  <a:cubicBezTo>
                    <a:pt x="0" y="309078"/>
                    <a:pt x="309078" y="0"/>
                    <a:pt x="690346" y="0"/>
                  </a:cubicBezTo>
                  <a:cubicBezTo>
                    <a:pt x="1071614" y="0"/>
                    <a:pt x="1380692" y="309078"/>
                    <a:pt x="1380692" y="690346"/>
                  </a:cubicBezTo>
                  <a:cubicBezTo>
                    <a:pt x="1380692" y="1071614"/>
                    <a:pt x="1071614" y="1380692"/>
                    <a:pt x="690346" y="1380692"/>
                  </a:cubicBezTo>
                  <a:cubicBezTo>
                    <a:pt x="309078" y="1380692"/>
                    <a:pt x="0" y="1071614"/>
                    <a:pt x="0" y="690346"/>
                  </a:cubicBez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4898" tIns="214898" rIns="214898" bIns="214898" numCol="1" spcCol="1270" anchor="ctr" anchorCtr="0">
              <a:noAutofit/>
            </a:bodyPr>
            <a:lstStyle/>
            <a:p>
              <a:pPr marL="0" lvl="0" indent="0" algn="ctr" defTabSz="444500">
                <a:lnSpc>
                  <a:spcPct val="90000"/>
                </a:lnSpc>
                <a:spcBef>
                  <a:spcPct val="0"/>
                </a:spcBef>
                <a:spcAft>
                  <a:spcPct val="35000"/>
                </a:spcAft>
                <a:buNone/>
              </a:pPr>
              <a:r>
                <a:rPr lang="en-GB" b="1" kern="1200">
                  <a:solidFill>
                    <a:schemeClr val="bg1"/>
                  </a:solidFill>
                </a:rPr>
                <a:t>Implementation</a:t>
              </a:r>
              <a:endParaRPr lang="en-GB" b="1" kern="1200" dirty="0">
                <a:solidFill>
                  <a:schemeClr val="bg1"/>
                </a:solidFill>
              </a:endParaRPr>
            </a:p>
          </p:txBody>
        </p:sp>
        <p:sp>
          <p:nvSpPr>
            <p:cNvPr id="8" name="Freeform: Shape 7">
              <a:extLst>
                <a:ext uri="{FF2B5EF4-FFF2-40B4-BE49-F238E27FC236}">
                  <a16:creationId xmlns:a16="http://schemas.microsoft.com/office/drawing/2014/main" id="{670DB144-AAF0-4DA6-9A8E-3E3D6905B2BD}"/>
                </a:ext>
              </a:extLst>
            </p:cNvPr>
            <p:cNvSpPr/>
            <p:nvPr/>
          </p:nvSpPr>
          <p:spPr>
            <a:xfrm rot="17280000">
              <a:off x="5729826" y="4179217"/>
              <a:ext cx="366302" cy="465984"/>
            </a:xfrm>
            <a:custGeom>
              <a:avLst/>
              <a:gdLst>
                <a:gd name="connsiteX0" fmla="*/ 0 w 366302"/>
                <a:gd name="connsiteY0" fmla="*/ 93197 h 465983"/>
                <a:gd name="connsiteX1" fmla="*/ 183151 w 366302"/>
                <a:gd name="connsiteY1" fmla="*/ 93197 h 465983"/>
                <a:gd name="connsiteX2" fmla="*/ 183151 w 366302"/>
                <a:gd name="connsiteY2" fmla="*/ 0 h 465983"/>
                <a:gd name="connsiteX3" fmla="*/ 366302 w 366302"/>
                <a:gd name="connsiteY3" fmla="*/ 232992 h 465983"/>
                <a:gd name="connsiteX4" fmla="*/ 183151 w 366302"/>
                <a:gd name="connsiteY4" fmla="*/ 465983 h 465983"/>
                <a:gd name="connsiteX5" fmla="*/ 183151 w 366302"/>
                <a:gd name="connsiteY5" fmla="*/ 372786 h 465983"/>
                <a:gd name="connsiteX6" fmla="*/ 0 w 366302"/>
                <a:gd name="connsiteY6" fmla="*/ 372786 h 465983"/>
                <a:gd name="connsiteX7" fmla="*/ 0 w 366302"/>
                <a:gd name="connsiteY7" fmla="*/ 93197 h 465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6302" h="465983">
                  <a:moveTo>
                    <a:pt x="366302" y="372786"/>
                  </a:moveTo>
                  <a:lnTo>
                    <a:pt x="183151" y="372786"/>
                  </a:lnTo>
                  <a:lnTo>
                    <a:pt x="183151" y="465983"/>
                  </a:lnTo>
                  <a:lnTo>
                    <a:pt x="0" y="232991"/>
                  </a:lnTo>
                  <a:lnTo>
                    <a:pt x="183151" y="0"/>
                  </a:lnTo>
                  <a:lnTo>
                    <a:pt x="183151" y="93197"/>
                  </a:lnTo>
                  <a:lnTo>
                    <a:pt x="366302" y="93197"/>
                  </a:lnTo>
                  <a:lnTo>
                    <a:pt x="366302" y="372786"/>
                  </a:lnTo>
                  <a:close/>
                </a:path>
              </a:pathLst>
            </a:cu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09890" tIns="93198" rIns="0" bIns="93196" numCol="1" spcCol="1270" anchor="ctr" anchorCtr="0">
              <a:noAutofit/>
            </a:bodyPr>
            <a:lstStyle/>
            <a:p>
              <a:pPr marL="0" lvl="0" indent="0" algn="ctr" defTabSz="355600">
                <a:lnSpc>
                  <a:spcPct val="90000"/>
                </a:lnSpc>
                <a:spcBef>
                  <a:spcPct val="0"/>
                </a:spcBef>
                <a:spcAft>
                  <a:spcPct val="35000"/>
                </a:spcAft>
                <a:buNone/>
              </a:pPr>
              <a:endParaRPr lang="en-GB" b="1" kern="1200" dirty="0">
                <a:solidFill>
                  <a:schemeClr val="bg1"/>
                </a:solidFill>
              </a:endParaRPr>
            </a:p>
          </p:txBody>
        </p:sp>
        <p:sp>
          <p:nvSpPr>
            <p:cNvPr id="9" name="Freeform: Shape 8">
              <a:extLst>
                <a:ext uri="{FF2B5EF4-FFF2-40B4-BE49-F238E27FC236}">
                  <a16:creationId xmlns:a16="http://schemas.microsoft.com/office/drawing/2014/main" id="{DDE24416-D882-423B-8026-B2D6A496657D}"/>
                </a:ext>
              </a:extLst>
            </p:cNvPr>
            <p:cNvSpPr/>
            <p:nvPr/>
          </p:nvSpPr>
          <p:spPr>
            <a:xfrm>
              <a:off x="4899312" y="4716937"/>
              <a:ext cx="1380692" cy="1380692"/>
            </a:xfrm>
            <a:custGeom>
              <a:avLst/>
              <a:gdLst>
                <a:gd name="connsiteX0" fmla="*/ 0 w 1380692"/>
                <a:gd name="connsiteY0" fmla="*/ 690346 h 1380692"/>
                <a:gd name="connsiteX1" fmla="*/ 690346 w 1380692"/>
                <a:gd name="connsiteY1" fmla="*/ 0 h 1380692"/>
                <a:gd name="connsiteX2" fmla="*/ 1380692 w 1380692"/>
                <a:gd name="connsiteY2" fmla="*/ 690346 h 1380692"/>
                <a:gd name="connsiteX3" fmla="*/ 690346 w 1380692"/>
                <a:gd name="connsiteY3" fmla="*/ 1380692 h 1380692"/>
                <a:gd name="connsiteX4" fmla="*/ 0 w 1380692"/>
                <a:gd name="connsiteY4" fmla="*/ 690346 h 13806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92" h="1380692">
                  <a:moveTo>
                    <a:pt x="0" y="690346"/>
                  </a:moveTo>
                  <a:cubicBezTo>
                    <a:pt x="0" y="309078"/>
                    <a:pt x="309078" y="0"/>
                    <a:pt x="690346" y="0"/>
                  </a:cubicBezTo>
                  <a:cubicBezTo>
                    <a:pt x="1071614" y="0"/>
                    <a:pt x="1380692" y="309078"/>
                    <a:pt x="1380692" y="690346"/>
                  </a:cubicBezTo>
                  <a:cubicBezTo>
                    <a:pt x="1380692" y="1071614"/>
                    <a:pt x="1071614" y="1380692"/>
                    <a:pt x="690346" y="1380692"/>
                  </a:cubicBezTo>
                  <a:cubicBezTo>
                    <a:pt x="309078" y="1380692"/>
                    <a:pt x="0" y="1071614"/>
                    <a:pt x="0" y="690346"/>
                  </a:cubicBez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4898" tIns="214898" rIns="214898" bIns="214898" numCol="1" spcCol="1270" anchor="ctr" anchorCtr="0">
              <a:noAutofit/>
            </a:bodyPr>
            <a:lstStyle/>
            <a:p>
              <a:pPr marL="0" lvl="0" indent="0" algn="ctr" defTabSz="444500">
                <a:lnSpc>
                  <a:spcPct val="90000"/>
                </a:lnSpc>
                <a:spcBef>
                  <a:spcPct val="0"/>
                </a:spcBef>
                <a:spcAft>
                  <a:spcPct val="35000"/>
                </a:spcAft>
                <a:buNone/>
              </a:pPr>
              <a:r>
                <a:rPr lang="en-GB" b="1" kern="1200">
                  <a:solidFill>
                    <a:schemeClr val="bg1"/>
                  </a:solidFill>
                </a:rPr>
                <a:t>Supplementary/ reallocation </a:t>
              </a:r>
              <a:endParaRPr lang="en-GB" b="1" kern="1200" dirty="0">
                <a:solidFill>
                  <a:schemeClr val="bg1"/>
                </a:solidFill>
              </a:endParaRPr>
            </a:p>
          </p:txBody>
        </p:sp>
        <p:sp>
          <p:nvSpPr>
            <p:cNvPr id="10" name="Freeform: Shape 9">
              <a:extLst>
                <a:ext uri="{FF2B5EF4-FFF2-40B4-BE49-F238E27FC236}">
                  <a16:creationId xmlns:a16="http://schemas.microsoft.com/office/drawing/2014/main" id="{617279CA-5B6D-4F9F-9D7B-7B9ACDE2CE8A}"/>
                </a:ext>
              </a:extLst>
            </p:cNvPr>
            <p:cNvSpPr/>
            <p:nvPr/>
          </p:nvSpPr>
          <p:spPr>
            <a:xfrm rot="21600000">
              <a:off x="4380959" y="5174291"/>
              <a:ext cx="366302" cy="465984"/>
            </a:xfrm>
            <a:custGeom>
              <a:avLst/>
              <a:gdLst>
                <a:gd name="connsiteX0" fmla="*/ 0 w 366302"/>
                <a:gd name="connsiteY0" fmla="*/ 93197 h 465983"/>
                <a:gd name="connsiteX1" fmla="*/ 183151 w 366302"/>
                <a:gd name="connsiteY1" fmla="*/ 93197 h 465983"/>
                <a:gd name="connsiteX2" fmla="*/ 183151 w 366302"/>
                <a:gd name="connsiteY2" fmla="*/ 0 h 465983"/>
                <a:gd name="connsiteX3" fmla="*/ 366302 w 366302"/>
                <a:gd name="connsiteY3" fmla="*/ 232992 h 465983"/>
                <a:gd name="connsiteX4" fmla="*/ 183151 w 366302"/>
                <a:gd name="connsiteY4" fmla="*/ 465983 h 465983"/>
                <a:gd name="connsiteX5" fmla="*/ 183151 w 366302"/>
                <a:gd name="connsiteY5" fmla="*/ 372786 h 465983"/>
                <a:gd name="connsiteX6" fmla="*/ 0 w 366302"/>
                <a:gd name="connsiteY6" fmla="*/ 372786 h 465983"/>
                <a:gd name="connsiteX7" fmla="*/ 0 w 366302"/>
                <a:gd name="connsiteY7" fmla="*/ 93197 h 465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6302" h="465983">
                  <a:moveTo>
                    <a:pt x="366302" y="372786"/>
                  </a:moveTo>
                  <a:lnTo>
                    <a:pt x="183151" y="372786"/>
                  </a:lnTo>
                  <a:lnTo>
                    <a:pt x="183151" y="465983"/>
                  </a:lnTo>
                  <a:lnTo>
                    <a:pt x="0" y="232991"/>
                  </a:lnTo>
                  <a:lnTo>
                    <a:pt x="183151" y="0"/>
                  </a:lnTo>
                  <a:lnTo>
                    <a:pt x="183151" y="93197"/>
                  </a:lnTo>
                  <a:lnTo>
                    <a:pt x="366302" y="93197"/>
                  </a:lnTo>
                  <a:lnTo>
                    <a:pt x="366302" y="372786"/>
                  </a:lnTo>
                  <a:close/>
                </a:path>
              </a:pathLst>
            </a:cu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09891" tIns="93198" rIns="0" bIns="93197" numCol="1" spcCol="1270" anchor="ctr" anchorCtr="0">
              <a:noAutofit/>
            </a:bodyPr>
            <a:lstStyle/>
            <a:p>
              <a:pPr marL="0" lvl="0" indent="0" algn="ctr" defTabSz="355600">
                <a:lnSpc>
                  <a:spcPct val="90000"/>
                </a:lnSpc>
                <a:spcBef>
                  <a:spcPct val="0"/>
                </a:spcBef>
                <a:spcAft>
                  <a:spcPct val="35000"/>
                </a:spcAft>
                <a:buNone/>
              </a:pPr>
              <a:endParaRPr lang="en-GB" b="1" kern="1200" dirty="0">
                <a:solidFill>
                  <a:schemeClr val="bg1"/>
                </a:solidFill>
              </a:endParaRPr>
            </a:p>
          </p:txBody>
        </p:sp>
        <p:sp>
          <p:nvSpPr>
            <p:cNvPr id="11" name="Freeform: Shape 10">
              <a:extLst>
                <a:ext uri="{FF2B5EF4-FFF2-40B4-BE49-F238E27FC236}">
                  <a16:creationId xmlns:a16="http://schemas.microsoft.com/office/drawing/2014/main" id="{FC179AA8-99A2-4E85-89DB-8BEF3C10AA3A}"/>
                </a:ext>
              </a:extLst>
            </p:cNvPr>
            <p:cNvSpPr/>
            <p:nvPr/>
          </p:nvSpPr>
          <p:spPr>
            <a:xfrm>
              <a:off x="2827482" y="4716937"/>
              <a:ext cx="1380692" cy="1380692"/>
            </a:xfrm>
            <a:custGeom>
              <a:avLst/>
              <a:gdLst>
                <a:gd name="connsiteX0" fmla="*/ 0 w 1380692"/>
                <a:gd name="connsiteY0" fmla="*/ 690346 h 1380692"/>
                <a:gd name="connsiteX1" fmla="*/ 690346 w 1380692"/>
                <a:gd name="connsiteY1" fmla="*/ 0 h 1380692"/>
                <a:gd name="connsiteX2" fmla="*/ 1380692 w 1380692"/>
                <a:gd name="connsiteY2" fmla="*/ 690346 h 1380692"/>
                <a:gd name="connsiteX3" fmla="*/ 690346 w 1380692"/>
                <a:gd name="connsiteY3" fmla="*/ 1380692 h 1380692"/>
                <a:gd name="connsiteX4" fmla="*/ 0 w 1380692"/>
                <a:gd name="connsiteY4" fmla="*/ 690346 h 13806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92" h="1380692">
                  <a:moveTo>
                    <a:pt x="0" y="690346"/>
                  </a:moveTo>
                  <a:cubicBezTo>
                    <a:pt x="0" y="309078"/>
                    <a:pt x="309078" y="0"/>
                    <a:pt x="690346" y="0"/>
                  </a:cubicBezTo>
                  <a:cubicBezTo>
                    <a:pt x="1071614" y="0"/>
                    <a:pt x="1380692" y="309078"/>
                    <a:pt x="1380692" y="690346"/>
                  </a:cubicBezTo>
                  <a:cubicBezTo>
                    <a:pt x="1380692" y="1071614"/>
                    <a:pt x="1071614" y="1380692"/>
                    <a:pt x="690346" y="1380692"/>
                  </a:cubicBezTo>
                  <a:cubicBezTo>
                    <a:pt x="309078" y="1380692"/>
                    <a:pt x="0" y="1071614"/>
                    <a:pt x="0" y="690346"/>
                  </a:cubicBez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4898" tIns="214898" rIns="214898" bIns="214898" numCol="1" spcCol="1270" anchor="ctr" anchorCtr="0">
              <a:noAutofit/>
            </a:bodyPr>
            <a:lstStyle/>
            <a:p>
              <a:pPr marL="0" lvl="0" indent="0" algn="ctr" defTabSz="444500">
                <a:lnSpc>
                  <a:spcPct val="90000"/>
                </a:lnSpc>
                <a:spcBef>
                  <a:spcPct val="0"/>
                </a:spcBef>
                <a:spcAft>
                  <a:spcPct val="35000"/>
                </a:spcAft>
                <a:buNone/>
              </a:pPr>
              <a:r>
                <a:rPr lang="en-GB" b="1" kern="1200">
                  <a:solidFill>
                    <a:schemeClr val="bg1"/>
                  </a:solidFill>
                </a:rPr>
                <a:t>Implementation</a:t>
              </a:r>
              <a:endParaRPr lang="en-GB" b="1" kern="1200" dirty="0">
                <a:solidFill>
                  <a:schemeClr val="bg1"/>
                </a:solidFill>
              </a:endParaRPr>
            </a:p>
          </p:txBody>
        </p:sp>
        <p:sp>
          <p:nvSpPr>
            <p:cNvPr id="12" name="Freeform: Shape 11">
              <a:extLst>
                <a:ext uri="{FF2B5EF4-FFF2-40B4-BE49-F238E27FC236}">
                  <a16:creationId xmlns:a16="http://schemas.microsoft.com/office/drawing/2014/main" id="{9D458A95-FE40-4CB6-94E7-AD4757674DA9}"/>
                </a:ext>
              </a:extLst>
            </p:cNvPr>
            <p:cNvSpPr/>
            <p:nvPr/>
          </p:nvSpPr>
          <p:spPr>
            <a:xfrm rot="25920000">
              <a:off x="3017766" y="4198937"/>
              <a:ext cx="366303" cy="465984"/>
            </a:xfrm>
            <a:custGeom>
              <a:avLst/>
              <a:gdLst>
                <a:gd name="connsiteX0" fmla="*/ 0 w 366302"/>
                <a:gd name="connsiteY0" fmla="*/ 93197 h 465983"/>
                <a:gd name="connsiteX1" fmla="*/ 183151 w 366302"/>
                <a:gd name="connsiteY1" fmla="*/ 93197 h 465983"/>
                <a:gd name="connsiteX2" fmla="*/ 183151 w 366302"/>
                <a:gd name="connsiteY2" fmla="*/ 0 h 465983"/>
                <a:gd name="connsiteX3" fmla="*/ 366302 w 366302"/>
                <a:gd name="connsiteY3" fmla="*/ 232992 h 465983"/>
                <a:gd name="connsiteX4" fmla="*/ 183151 w 366302"/>
                <a:gd name="connsiteY4" fmla="*/ 465983 h 465983"/>
                <a:gd name="connsiteX5" fmla="*/ 183151 w 366302"/>
                <a:gd name="connsiteY5" fmla="*/ 372786 h 465983"/>
                <a:gd name="connsiteX6" fmla="*/ 0 w 366302"/>
                <a:gd name="connsiteY6" fmla="*/ 372786 h 465983"/>
                <a:gd name="connsiteX7" fmla="*/ 0 w 366302"/>
                <a:gd name="connsiteY7" fmla="*/ 93197 h 465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6302" h="465983">
                  <a:moveTo>
                    <a:pt x="366302" y="372786"/>
                  </a:moveTo>
                  <a:lnTo>
                    <a:pt x="183151" y="372786"/>
                  </a:lnTo>
                  <a:lnTo>
                    <a:pt x="183151" y="465983"/>
                  </a:lnTo>
                  <a:lnTo>
                    <a:pt x="0" y="232991"/>
                  </a:lnTo>
                  <a:lnTo>
                    <a:pt x="183151" y="0"/>
                  </a:lnTo>
                  <a:lnTo>
                    <a:pt x="183151" y="93197"/>
                  </a:lnTo>
                  <a:lnTo>
                    <a:pt x="366302" y="93197"/>
                  </a:lnTo>
                  <a:lnTo>
                    <a:pt x="366302" y="372786"/>
                  </a:lnTo>
                  <a:close/>
                </a:path>
              </a:pathLst>
            </a:cu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09891" tIns="93197" rIns="0" bIns="93197" numCol="1" spcCol="1270" anchor="ctr" anchorCtr="0">
              <a:noAutofit/>
            </a:bodyPr>
            <a:lstStyle/>
            <a:p>
              <a:pPr marL="0" lvl="0" indent="0" algn="ctr" defTabSz="355600">
                <a:lnSpc>
                  <a:spcPct val="90000"/>
                </a:lnSpc>
                <a:spcBef>
                  <a:spcPct val="0"/>
                </a:spcBef>
                <a:spcAft>
                  <a:spcPct val="35000"/>
                </a:spcAft>
                <a:buNone/>
              </a:pPr>
              <a:endParaRPr lang="en-GB" b="1" kern="1200" dirty="0">
                <a:solidFill>
                  <a:schemeClr val="bg1"/>
                </a:solidFill>
              </a:endParaRPr>
            </a:p>
          </p:txBody>
        </p:sp>
        <p:sp>
          <p:nvSpPr>
            <p:cNvPr id="13" name="Freeform: Shape 12">
              <a:extLst>
                <a:ext uri="{FF2B5EF4-FFF2-40B4-BE49-F238E27FC236}">
                  <a16:creationId xmlns:a16="http://schemas.microsoft.com/office/drawing/2014/main" id="{5101F8FF-EAB7-41B6-A707-750C382BEB5A}"/>
                </a:ext>
              </a:extLst>
            </p:cNvPr>
            <p:cNvSpPr/>
            <p:nvPr/>
          </p:nvSpPr>
          <p:spPr>
            <a:xfrm>
              <a:off x="2187251" y="2746510"/>
              <a:ext cx="1380692" cy="1380692"/>
            </a:xfrm>
            <a:custGeom>
              <a:avLst/>
              <a:gdLst>
                <a:gd name="connsiteX0" fmla="*/ 0 w 1380692"/>
                <a:gd name="connsiteY0" fmla="*/ 690346 h 1380692"/>
                <a:gd name="connsiteX1" fmla="*/ 690346 w 1380692"/>
                <a:gd name="connsiteY1" fmla="*/ 0 h 1380692"/>
                <a:gd name="connsiteX2" fmla="*/ 1380692 w 1380692"/>
                <a:gd name="connsiteY2" fmla="*/ 690346 h 1380692"/>
                <a:gd name="connsiteX3" fmla="*/ 690346 w 1380692"/>
                <a:gd name="connsiteY3" fmla="*/ 1380692 h 1380692"/>
                <a:gd name="connsiteX4" fmla="*/ 0 w 1380692"/>
                <a:gd name="connsiteY4" fmla="*/ 690346 h 13806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0692" h="1380692">
                  <a:moveTo>
                    <a:pt x="0" y="690346"/>
                  </a:moveTo>
                  <a:cubicBezTo>
                    <a:pt x="0" y="309078"/>
                    <a:pt x="309078" y="0"/>
                    <a:pt x="690346" y="0"/>
                  </a:cubicBezTo>
                  <a:cubicBezTo>
                    <a:pt x="1071614" y="0"/>
                    <a:pt x="1380692" y="309078"/>
                    <a:pt x="1380692" y="690346"/>
                  </a:cubicBezTo>
                  <a:cubicBezTo>
                    <a:pt x="1380692" y="1071614"/>
                    <a:pt x="1071614" y="1380692"/>
                    <a:pt x="690346" y="1380692"/>
                  </a:cubicBezTo>
                  <a:cubicBezTo>
                    <a:pt x="309078" y="1380692"/>
                    <a:pt x="0" y="1071614"/>
                    <a:pt x="0" y="690346"/>
                  </a:cubicBezTo>
                  <a:close/>
                </a:path>
              </a:pathLst>
            </a:cu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4898" tIns="214898" rIns="214898" bIns="214898" numCol="1" spcCol="1270" anchor="ctr" anchorCtr="0">
              <a:noAutofit/>
            </a:bodyPr>
            <a:lstStyle/>
            <a:p>
              <a:pPr marL="0" lvl="0" indent="0" algn="ctr" defTabSz="444500">
                <a:lnSpc>
                  <a:spcPct val="90000"/>
                </a:lnSpc>
                <a:spcBef>
                  <a:spcPct val="0"/>
                </a:spcBef>
                <a:spcAft>
                  <a:spcPct val="35000"/>
                </a:spcAft>
                <a:buNone/>
              </a:pPr>
              <a:r>
                <a:rPr lang="en-GB" b="1" kern="1200" dirty="0">
                  <a:solidFill>
                    <a:schemeClr val="bg1"/>
                  </a:solidFill>
                </a:rPr>
                <a:t>Reporting</a:t>
              </a:r>
              <a:r>
                <a:rPr lang="en-GB" b="1" kern="1200" dirty="0">
                  <a:solidFill>
                    <a:schemeClr val="bg1"/>
                  </a:solidFill>
                  <a:hlinkClick r:id="rId2" action="ppaction://hlinksldjump">
                    <a:extLst>
                      <a:ext uri="{A12FA001-AC4F-418D-AE19-62706E023703}">
                        <ahyp:hlinkClr xmlns:ahyp="http://schemas.microsoft.com/office/drawing/2018/hyperlinkcolor" val="tx"/>
                      </a:ext>
                    </a:extLst>
                  </a:hlinkClick>
                </a:rPr>
                <a:t>…</a:t>
              </a:r>
              <a:r>
                <a:rPr lang="en-GB" b="1" kern="1200" dirty="0">
                  <a:solidFill>
                    <a:schemeClr val="bg1"/>
                  </a:solidFill>
                </a:rPr>
                <a:t> </a:t>
              </a:r>
            </a:p>
          </p:txBody>
        </p:sp>
        <p:sp>
          <p:nvSpPr>
            <p:cNvPr id="14" name="Freeform: Shape 13">
              <a:extLst>
                <a:ext uri="{FF2B5EF4-FFF2-40B4-BE49-F238E27FC236}">
                  <a16:creationId xmlns:a16="http://schemas.microsoft.com/office/drawing/2014/main" id="{3C79BE16-0AD3-4D35-866B-188FBFD15E27}"/>
                </a:ext>
              </a:extLst>
            </p:cNvPr>
            <p:cNvSpPr/>
            <p:nvPr/>
          </p:nvSpPr>
          <p:spPr>
            <a:xfrm rot="19440000">
              <a:off x="3524132" y="2601063"/>
              <a:ext cx="366302" cy="465983"/>
            </a:xfrm>
            <a:custGeom>
              <a:avLst/>
              <a:gdLst>
                <a:gd name="connsiteX0" fmla="*/ 0 w 366302"/>
                <a:gd name="connsiteY0" fmla="*/ 93197 h 465983"/>
                <a:gd name="connsiteX1" fmla="*/ 183151 w 366302"/>
                <a:gd name="connsiteY1" fmla="*/ 93197 h 465983"/>
                <a:gd name="connsiteX2" fmla="*/ 183151 w 366302"/>
                <a:gd name="connsiteY2" fmla="*/ 0 h 465983"/>
                <a:gd name="connsiteX3" fmla="*/ 366302 w 366302"/>
                <a:gd name="connsiteY3" fmla="*/ 232992 h 465983"/>
                <a:gd name="connsiteX4" fmla="*/ 183151 w 366302"/>
                <a:gd name="connsiteY4" fmla="*/ 465983 h 465983"/>
                <a:gd name="connsiteX5" fmla="*/ 183151 w 366302"/>
                <a:gd name="connsiteY5" fmla="*/ 372786 h 465983"/>
                <a:gd name="connsiteX6" fmla="*/ 0 w 366302"/>
                <a:gd name="connsiteY6" fmla="*/ 372786 h 465983"/>
                <a:gd name="connsiteX7" fmla="*/ 0 w 366302"/>
                <a:gd name="connsiteY7" fmla="*/ 93197 h 465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6302" h="465983">
                  <a:moveTo>
                    <a:pt x="0" y="93197"/>
                  </a:moveTo>
                  <a:lnTo>
                    <a:pt x="183151" y="93197"/>
                  </a:lnTo>
                  <a:lnTo>
                    <a:pt x="183151" y="0"/>
                  </a:lnTo>
                  <a:lnTo>
                    <a:pt x="366302" y="232992"/>
                  </a:lnTo>
                  <a:lnTo>
                    <a:pt x="183151" y="465983"/>
                  </a:lnTo>
                  <a:lnTo>
                    <a:pt x="183151" y="372786"/>
                  </a:lnTo>
                  <a:lnTo>
                    <a:pt x="0" y="372786"/>
                  </a:lnTo>
                  <a:lnTo>
                    <a:pt x="0" y="93197"/>
                  </a:lnTo>
                  <a:close/>
                </a:path>
              </a:pathLst>
            </a:cu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93196" rIns="109890" bIns="93197" numCol="1" spcCol="1270" anchor="ctr" anchorCtr="0">
              <a:noAutofit/>
            </a:bodyPr>
            <a:lstStyle/>
            <a:p>
              <a:pPr marL="0" lvl="0" indent="0" algn="ctr" defTabSz="355600">
                <a:lnSpc>
                  <a:spcPct val="90000"/>
                </a:lnSpc>
                <a:spcBef>
                  <a:spcPct val="0"/>
                </a:spcBef>
                <a:spcAft>
                  <a:spcPct val="35000"/>
                </a:spcAft>
                <a:buNone/>
              </a:pPr>
              <a:endParaRPr lang="en-GB" b="1" kern="1200" dirty="0">
                <a:solidFill>
                  <a:schemeClr val="bg1"/>
                </a:solidFill>
              </a:endParaRPr>
            </a:p>
          </p:txBody>
        </p:sp>
      </p:grpSp>
    </p:spTree>
    <p:extLst>
      <p:ext uri="{BB962C8B-B14F-4D97-AF65-F5344CB8AC3E}">
        <p14:creationId xmlns:p14="http://schemas.microsoft.com/office/powerpoint/2010/main" val="906778934"/>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5E9E-9FAB-40A0-AAA1-DFB345C256F8}"/>
              </a:ext>
            </a:extLst>
          </p:cNvPr>
          <p:cNvSpPr>
            <a:spLocks noGrp="1"/>
          </p:cNvSpPr>
          <p:nvPr>
            <p:ph type="title"/>
          </p:nvPr>
        </p:nvSpPr>
        <p:spPr>
          <a:xfrm>
            <a:off x="152400" y="0"/>
            <a:ext cx="8839200" cy="530352"/>
          </a:xfrm>
          <a:solidFill>
            <a:srgbClr val="002060"/>
          </a:solidFill>
        </p:spPr>
        <p:txBody>
          <a:bodyPr>
            <a:normAutofit fontScale="90000"/>
          </a:bodyPr>
          <a:lstStyle/>
          <a:p>
            <a:r>
              <a:rPr lang="en-GB" b="1" dirty="0">
                <a:solidFill>
                  <a:schemeClr val="bg1"/>
                </a:solidFill>
              </a:rPr>
              <a:t>Budgeting: Develop a plan</a:t>
            </a:r>
            <a:endParaRPr lang="en-NG" b="1" dirty="0">
              <a:solidFill>
                <a:schemeClr val="bg1"/>
              </a:solidFill>
            </a:endParaRPr>
          </a:p>
        </p:txBody>
      </p:sp>
      <p:sp>
        <p:nvSpPr>
          <p:cNvPr id="3" name="Content Placeholder 2">
            <a:extLst>
              <a:ext uri="{FF2B5EF4-FFF2-40B4-BE49-F238E27FC236}">
                <a16:creationId xmlns:a16="http://schemas.microsoft.com/office/drawing/2014/main" id="{49D02557-B461-4881-BB1D-51935CEE6893}"/>
              </a:ext>
            </a:extLst>
          </p:cNvPr>
          <p:cNvSpPr>
            <a:spLocks noGrp="1"/>
          </p:cNvSpPr>
          <p:nvPr>
            <p:ph sz="quarter" idx="1"/>
          </p:nvPr>
        </p:nvSpPr>
        <p:spPr>
          <a:xfrm>
            <a:off x="149352" y="533400"/>
            <a:ext cx="8842248" cy="6172200"/>
          </a:xfrm>
        </p:spPr>
        <p:txBody>
          <a:bodyPr>
            <a:normAutofit/>
          </a:bodyPr>
          <a:lstStyle/>
          <a:p>
            <a:pPr marL="0" indent="0" algn="just">
              <a:buNone/>
            </a:pPr>
            <a:r>
              <a:rPr lang="en-GB" b="1" dirty="0"/>
              <a:t>Luke 14:28-30 </a:t>
            </a:r>
            <a:r>
              <a:rPr lang="en-GB" dirty="0"/>
              <a:t>“</a:t>
            </a:r>
            <a:r>
              <a:rPr lang="en-GB" sz="3200" i="1" dirty="0"/>
              <a:t>Suppose one of you </a:t>
            </a:r>
            <a:r>
              <a:rPr lang="en-GB" sz="3200" i="1" dirty="0">
                <a:highlight>
                  <a:srgbClr val="FFFF00"/>
                </a:highlight>
              </a:rPr>
              <a:t>wants to build </a:t>
            </a:r>
            <a:r>
              <a:rPr lang="en-GB" sz="3200" i="1" dirty="0"/>
              <a:t>a tower. Won’t you first sit down and estimate the </a:t>
            </a:r>
            <a:r>
              <a:rPr lang="en-GB" sz="3200" i="1" dirty="0">
                <a:highlight>
                  <a:srgbClr val="FFFF00"/>
                </a:highlight>
              </a:rPr>
              <a:t>cost</a:t>
            </a:r>
            <a:r>
              <a:rPr lang="en-GB" sz="3200" i="1" dirty="0"/>
              <a:t> to see if </a:t>
            </a:r>
            <a:r>
              <a:rPr lang="en-GB" sz="3200" i="1" dirty="0">
                <a:highlight>
                  <a:srgbClr val="FFFF00"/>
                </a:highlight>
              </a:rPr>
              <a:t>you have enough</a:t>
            </a:r>
            <a:r>
              <a:rPr lang="en-GB" sz="3200" i="1" dirty="0"/>
              <a:t> </a:t>
            </a:r>
            <a:r>
              <a:rPr lang="en-GB" sz="3200" b="1" i="1" dirty="0"/>
              <a:t>money</a:t>
            </a:r>
            <a:r>
              <a:rPr lang="en-GB" sz="3200" i="1" dirty="0"/>
              <a:t> to complete it? 29 For if you lay the foundation and are </a:t>
            </a:r>
            <a:r>
              <a:rPr lang="en-GB" sz="3200" i="1" dirty="0">
                <a:highlight>
                  <a:srgbClr val="FFFF00"/>
                </a:highlight>
              </a:rPr>
              <a:t>not able </a:t>
            </a:r>
            <a:r>
              <a:rPr lang="en-GB" sz="3200" i="1" dirty="0"/>
              <a:t>to finish it, everyone who sees it will ridicule you, 30 saying, ‘This person began to build and wasn’t able to finish</a:t>
            </a:r>
            <a:r>
              <a:rPr lang="en-GB" i="1" dirty="0"/>
              <a:t>.’</a:t>
            </a:r>
          </a:p>
          <a:p>
            <a:pPr marL="0" indent="0" algn="just">
              <a:buNone/>
            </a:pPr>
            <a:r>
              <a:rPr lang="en-GB" b="1" i="1" u="sng" dirty="0"/>
              <a:t>Attributes of a Budget: Financial Plan/Intended Target</a:t>
            </a:r>
            <a:endParaRPr lang="en-GB" i="1" dirty="0"/>
          </a:p>
          <a:p>
            <a:pPr marL="514350" indent="-514350" algn="just">
              <a:buFont typeface="+mj-lt"/>
              <a:buAutoNum type="arabicPeriod"/>
            </a:pPr>
            <a:r>
              <a:rPr lang="en-GB" i="1" dirty="0"/>
              <a:t>Clarity of the vision</a:t>
            </a:r>
          </a:p>
          <a:p>
            <a:pPr marL="514350" indent="-514350" algn="just">
              <a:buFont typeface="+mj-lt"/>
              <a:buAutoNum type="arabicPeriod"/>
            </a:pPr>
            <a:r>
              <a:rPr lang="en-GB" i="1" dirty="0"/>
              <a:t>Estimated Costs (expenditures)</a:t>
            </a:r>
          </a:p>
          <a:p>
            <a:pPr marL="514350" indent="-514350" algn="just">
              <a:buFont typeface="+mj-lt"/>
              <a:buAutoNum type="arabicPeriod"/>
            </a:pPr>
            <a:r>
              <a:rPr lang="en-GB" i="1" dirty="0"/>
              <a:t>Revenues/Incomes: Resource basket</a:t>
            </a:r>
          </a:p>
          <a:p>
            <a:pPr marL="514350" indent="-514350" algn="just">
              <a:buFont typeface="+mj-lt"/>
              <a:buAutoNum type="arabicPeriod"/>
            </a:pPr>
            <a:r>
              <a:rPr lang="en-GB" i="1" dirty="0"/>
              <a:t>Ability of both the giver and the recipient (team)- </a:t>
            </a:r>
            <a:r>
              <a:rPr lang="en-GB" sz="2000" i="1" dirty="0"/>
              <a:t>Thomas Reid: “The chain is only as strong as its weakest link...”</a:t>
            </a:r>
            <a:endParaRPr lang="en-GB" i="1" dirty="0"/>
          </a:p>
        </p:txBody>
      </p:sp>
    </p:spTree>
    <p:extLst>
      <p:ext uri="{BB962C8B-B14F-4D97-AF65-F5344CB8AC3E}">
        <p14:creationId xmlns:p14="http://schemas.microsoft.com/office/powerpoint/2010/main" val="3943315046"/>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FB6EF-F557-4C9B-BDEB-DBF5D0E04B6B}"/>
              </a:ext>
            </a:extLst>
          </p:cNvPr>
          <p:cNvSpPr>
            <a:spLocks noGrp="1"/>
          </p:cNvSpPr>
          <p:nvPr>
            <p:ph type="title"/>
          </p:nvPr>
        </p:nvSpPr>
        <p:spPr>
          <a:xfrm>
            <a:off x="152400" y="0"/>
            <a:ext cx="8839200" cy="609600"/>
          </a:xfrm>
          <a:solidFill>
            <a:srgbClr val="002060"/>
          </a:solidFill>
        </p:spPr>
        <p:txBody>
          <a:bodyPr/>
          <a:lstStyle/>
          <a:p>
            <a:r>
              <a:rPr lang="en-GB" b="1" dirty="0">
                <a:solidFill>
                  <a:schemeClr val="bg1"/>
                </a:solidFill>
              </a:rPr>
              <a:t>Features of a Good Budget: Plan</a:t>
            </a:r>
            <a:endParaRPr lang="en-NG" b="1" dirty="0">
              <a:solidFill>
                <a:schemeClr val="bg1"/>
              </a:solidFill>
            </a:endParaRPr>
          </a:p>
        </p:txBody>
      </p:sp>
      <p:sp>
        <p:nvSpPr>
          <p:cNvPr id="3" name="Content Placeholder 2">
            <a:extLst>
              <a:ext uri="{FF2B5EF4-FFF2-40B4-BE49-F238E27FC236}">
                <a16:creationId xmlns:a16="http://schemas.microsoft.com/office/drawing/2014/main" id="{AE6045B3-94E7-4505-8F82-FA73E944B5AA}"/>
              </a:ext>
            </a:extLst>
          </p:cNvPr>
          <p:cNvSpPr>
            <a:spLocks noGrp="1"/>
          </p:cNvSpPr>
          <p:nvPr>
            <p:ph sz="quarter" idx="1"/>
          </p:nvPr>
        </p:nvSpPr>
        <p:spPr>
          <a:xfrm>
            <a:off x="152400" y="609600"/>
            <a:ext cx="8839200" cy="6096000"/>
          </a:xfrm>
        </p:spPr>
        <p:txBody>
          <a:bodyPr>
            <a:noAutofit/>
          </a:bodyPr>
          <a:lstStyle/>
          <a:p>
            <a:pPr marL="514350" indent="-514350" algn="just">
              <a:spcBef>
                <a:spcPts val="1200"/>
              </a:spcBef>
              <a:spcAft>
                <a:spcPts val="1200"/>
              </a:spcAft>
              <a:buClr>
                <a:schemeClr val="tx1"/>
              </a:buClr>
              <a:buFont typeface="+mj-lt"/>
              <a:buAutoNum type="alphaLcParenR"/>
            </a:pPr>
            <a:r>
              <a:rPr lang="en-GB" sz="2000" b="1" u="sng" dirty="0"/>
              <a:t>Detailed</a:t>
            </a:r>
            <a:r>
              <a:rPr lang="en-GB" sz="2000" dirty="0"/>
              <a:t> breakdown of possible </a:t>
            </a:r>
            <a:r>
              <a:rPr lang="en-GB" sz="2000" b="1" u="sng" dirty="0"/>
              <a:t>sources of funds- </a:t>
            </a:r>
            <a:r>
              <a:rPr lang="en-GB" sz="2000" dirty="0"/>
              <a:t>determines </a:t>
            </a:r>
            <a:r>
              <a:rPr lang="en-GB" sz="2000" u="sng" dirty="0"/>
              <a:t>approach</a:t>
            </a:r>
            <a:r>
              <a:rPr lang="en-GB" sz="2000" dirty="0"/>
              <a:t> and </a:t>
            </a:r>
            <a:r>
              <a:rPr lang="en-GB" sz="2000" u="sng" dirty="0"/>
              <a:t>timings</a:t>
            </a:r>
            <a:r>
              <a:rPr lang="en-GB" sz="2000" dirty="0"/>
              <a:t> </a:t>
            </a:r>
            <a:r>
              <a:rPr lang="en-GB" sz="2000" i="1" dirty="0"/>
              <a:t>e.g. voluntary giving, fund drives, sponsors/donors/pledges/</a:t>
            </a:r>
            <a:r>
              <a:rPr lang="en-GB" sz="2000" i="1" dirty="0" err="1"/>
              <a:t>profomas</a:t>
            </a:r>
            <a:r>
              <a:rPr lang="en-GB" sz="2000" i="1" dirty="0"/>
              <a:t> etc</a:t>
            </a:r>
          </a:p>
          <a:p>
            <a:pPr marL="514350" indent="-514350" algn="just">
              <a:spcBef>
                <a:spcPts val="1200"/>
              </a:spcBef>
              <a:buClr>
                <a:schemeClr val="tx1"/>
              </a:buClr>
              <a:buFont typeface="+mj-lt"/>
              <a:buAutoNum type="alphaLcParenR"/>
            </a:pPr>
            <a:r>
              <a:rPr lang="en-GB" sz="2000" b="1" u="sng" dirty="0"/>
              <a:t>Detailed</a:t>
            </a:r>
            <a:r>
              <a:rPr lang="en-GB" sz="2000" dirty="0"/>
              <a:t> breakdown of </a:t>
            </a:r>
            <a:r>
              <a:rPr lang="en-GB" sz="2000" b="1" u="sng" dirty="0"/>
              <a:t>expenses</a:t>
            </a:r>
            <a:r>
              <a:rPr lang="en-GB" sz="2000" dirty="0"/>
              <a:t>: (SIT) </a:t>
            </a:r>
          </a:p>
          <a:p>
            <a:pPr marL="1885950" lvl="5" indent="-514350" algn="just">
              <a:spcBef>
                <a:spcPts val="0"/>
              </a:spcBef>
              <a:buClr>
                <a:schemeClr val="tx1"/>
              </a:buClr>
            </a:pPr>
            <a:r>
              <a:rPr lang="en-GB" sz="2000" dirty="0">
                <a:solidFill>
                  <a:schemeClr val="tx1"/>
                </a:solidFill>
                <a:latin typeface="Gill Sans MT" panose="020B0502020104020203" pitchFamily="34" charset="0"/>
              </a:rPr>
              <a:t>S- Solves suspicion issues, </a:t>
            </a:r>
          </a:p>
          <a:p>
            <a:pPr marL="1885950" lvl="5" indent="-514350" algn="just">
              <a:spcBef>
                <a:spcPts val="0"/>
              </a:spcBef>
              <a:buClr>
                <a:schemeClr val="tx1"/>
              </a:buClr>
            </a:pPr>
            <a:r>
              <a:rPr lang="en-GB" sz="2000" dirty="0">
                <a:solidFill>
                  <a:schemeClr val="tx1"/>
                </a:solidFill>
                <a:latin typeface="Gill Sans MT" panose="020B0502020104020203" pitchFamily="34" charset="0"/>
              </a:rPr>
              <a:t>I-  Identifies shared resources</a:t>
            </a:r>
            <a:r>
              <a:rPr lang="en-GB" sz="2000" dirty="0">
                <a:latin typeface="Gill Sans MT" panose="020B0502020104020203" pitchFamily="34" charset="0"/>
              </a:rPr>
              <a:t> for Economies of Scale</a:t>
            </a:r>
            <a:endParaRPr lang="en-GB" sz="2000" dirty="0">
              <a:solidFill>
                <a:schemeClr val="tx1"/>
              </a:solidFill>
              <a:latin typeface="Gill Sans MT" panose="020B0502020104020203" pitchFamily="34" charset="0"/>
            </a:endParaRPr>
          </a:p>
          <a:p>
            <a:pPr marL="1885950" lvl="5" indent="-514350" algn="just">
              <a:spcBef>
                <a:spcPts val="0"/>
              </a:spcBef>
              <a:buClr>
                <a:schemeClr val="tx1"/>
              </a:buClr>
            </a:pPr>
            <a:r>
              <a:rPr lang="en-GB" sz="2000" dirty="0">
                <a:solidFill>
                  <a:schemeClr val="tx1"/>
                </a:solidFill>
                <a:latin typeface="Gill Sans MT" panose="020B0502020104020203" pitchFamily="34" charset="0"/>
              </a:rPr>
              <a:t>T- Tests the adequacy of the plan</a:t>
            </a:r>
          </a:p>
          <a:p>
            <a:pPr marL="514350" indent="-514350" algn="just">
              <a:spcBef>
                <a:spcPts val="1200"/>
              </a:spcBef>
              <a:spcAft>
                <a:spcPts val="1200"/>
              </a:spcAft>
              <a:buClr>
                <a:schemeClr val="tx1"/>
              </a:buClr>
              <a:buFont typeface="+mj-lt"/>
              <a:buAutoNum type="alphaLcParenR"/>
            </a:pPr>
            <a:r>
              <a:rPr lang="en-GB" sz="2000" b="1" u="sng" dirty="0"/>
              <a:t>Justification</a:t>
            </a:r>
            <a:r>
              <a:rPr lang="en-GB" sz="2000" dirty="0"/>
              <a:t>: Detailed explanation of each above: </a:t>
            </a:r>
            <a:r>
              <a:rPr lang="en-GB" sz="2000" i="1" dirty="0"/>
              <a:t>Should include (name of the vote e.g. refreshments, quantity, Cost per unit, Total Cost, comment (assumption made)</a:t>
            </a:r>
          </a:p>
          <a:p>
            <a:pPr marL="514350" indent="-514350" algn="just">
              <a:spcBef>
                <a:spcPts val="1200"/>
              </a:spcBef>
              <a:spcAft>
                <a:spcPts val="1200"/>
              </a:spcAft>
              <a:buClr>
                <a:schemeClr val="tx1"/>
              </a:buClr>
              <a:buFont typeface="+mj-lt"/>
              <a:buAutoNum type="alphaLcParenR"/>
            </a:pPr>
            <a:r>
              <a:rPr lang="en-GB" sz="2000" b="1" u="sng" dirty="0"/>
              <a:t>Rational</a:t>
            </a:r>
            <a:r>
              <a:rPr lang="en-GB" sz="2000" dirty="0"/>
              <a:t> Costing of expenditures- stewardship is critical</a:t>
            </a:r>
          </a:p>
          <a:p>
            <a:pPr marL="514350" indent="-514350" algn="just">
              <a:spcBef>
                <a:spcPts val="1200"/>
              </a:spcBef>
              <a:spcAft>
                <a:spcPts val="1200"/>
              </a:spcAft>
              <a:buClr>
                <a:schemeClr val="tx1"/>
              </a:buClr>
              <a:buFont typeface="+mj-lt"/>
              <a:buAutoNum type="alphaLcParenR"/>
            </a:pPr>
            <a:r>
              <a:rPr lang="en-GB" sz="2000" b="1" u="sng" dirty="0"/>
              <a:t>Separation</a:t>
            </a:r>
            <a:r>
              <a:rPr lang="en-GB" sz="2000" dirty="0"/>
              <a:t> between recurrent and capital expenses; Separate accounting</a:t>
            </a:r>
          </a:p>
          <a:p>
            <a:pPr marL="514350" indent="-514350" algn="just">
              <a:spcBef>
                <a:spcPts val="1200"/>
              </a:spcBef>
              <a:spcAft>
                <a:spcPts val="1200"/>
              </a:spcAft>
              <a:buClr>
                <a:schemeClr val="tx1"/>
              </a:buClr>
              <a:buFont typeface="+mj-lt"/>
              <a:buAutoNum type="alphaLcParenR"/>
            </a:pPr>
            <a:r>
              <a:rPr lang="en-GB" sz="2000" dirty="0"/>
              <a:t>Include: </a:t>
            </a:r>
            <a:r>
              <a:rPr lang="en-GB" sz="2000" b="1" u="sng" dirty="0"/>
              <a:t>Past year actuals </a:t>
            </a:r>
            <a:r>
              <a:rPr lang="en-GB" sz="2000" dirty="0"/>
              <a:t>to test possible adjustments</a:t>
            </a:r>
          </a:p>
          <a:p>
            <a:pPr marL="514350" indent="-514350" algn="just">
              <a:spcBef>
                <a:spcPts val="1200"/>
              </a:spcBef>
              <a:spcAft>
                <a:spcPts val="1200"/>
              </a:spcAft>
              <a:buClr>
                <a:schemeClr val="tx1"/>
              </a:buClr>
              <a:buFont typeface="+mj-lt"/>
              <a:buAutoNum type="alphaLcParenR"/>
            </a:pPr>
            <a:r>
              <a:rPr lang="en-GB" sz="2000" b="1" u="sng" dirty="0"/>
              <a:t>Phase out </a:t>
            </a:r>
            <a:r>
              <a:rPr lang="en-GB" sz="2000" dirty="0"/>
              <a:t>financial burdening projects</a:t>
            </a:r>
          </a:p>
          <a:p>
            <a:pPr marL="514350" indent="-514350" algn="just">
              <a:spcBef>
                <a:spcPts val="1200"/>
              </a:spcBef>
              <a:spcAft>
                <a:spcPts val="1200"/>
              </a:spcAft>
              <a:buClr>
                <a:schemeClr val="tx1"/>
              </a:buClr>
              <a:buFont typeface="+mj-lt"/>
              <a:buAutoNum type="alphaLcParenR"/>
            </a:pPr>
            <a:endParaRPr lang="en-NG" sz="2000" dirty="0"/>
          </a:p>
        </p:txBody>
      </p:sp>
    </p:spTree>
    <p:extLst>
      <p:ext uri="{BB962C8B-B14F-4D97-AF65-F5344CB8AC3E}">
        <p14:creationId xmlns:p14="http://schemas.microsoft.com/office/powerpoint/2010/main" val="3731002154"/>
      </p:ext>
    </p:extLst>
  </p:cSld>
  <p:clrMapOvr>
    <a:masterClrMapping/>
  </p:clrMapOvr>
  <mc:AlternateContent xmlns:mc="http://schemas.openxmlformats.org/markup-compatibility/2006" xmlns:p15="http://schemas.microsoft.com/office/powerpoint/2012/main">
    <mc:Choice Requires="p15">
      <p:transition spd="med">
        <p15:prstTrans prst="pageCurlDoubl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11046</TotalTime>
  <Words>3687</Words>
  <Application>Microsoft Office PowerPoint</Application>
  <PresentationFormat>On-screen Show (4:3)</PresentationFormat>
  <Paragraphs>402</Paragraphs>
  <Slides>28</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9" baseType="lpstr">
      <vt:lpstr>Arial</vt:lpstr>
      <vt:lpstr>Arial Unicode MS</vt:lpstr>
      <vt:lpstr>Baskerville Old Face</vt:lpstr>
      <vt:lpstr>Calibri</vt:lpstr>
      <vt:lpstr>Georgia</vt:lpstr>
      <vt:lpstr>Gill Sans MT</vt:lpstr>
      <vt:lpstr>Symbol</vt:lpstr>
      <vt:lpstr>Wingdings</vt:lpstr>
      <vt:lpstr>Wingdings 2</vt:lpstr>
      <vt:lpstr>Civic</vt:lpstr>
      <vt:lpstr>Worksheet</vt:lpstr>
      <vt:lpstr>FINANCIAL MANAGEMENT</vt:lpstr>
      <vt:lpstr>Why is it important to learn about FM?</vt:lpstr>
      <vt:lpstr>Definitions</vt:lpstr>
      <vt:lpstr>Definitions</vt:lpstr>
      <vt:lpstr>Scriptural Background- Agency theory </vt:lpstr>
      <vt:lpstr>Basics of the Topic</vt:lpstr>
      <vt:lpstr>The Financial Management Cycle</vt:lpstr>
      <vt:lpstr>Budgeting: Develop a plan</vt:lpstr>
      <vt:lpstr>Features of a Good Budget: Plan</vt:lpstr>
      <vt:lpstr>Financial Management Budgeting and Reporting Structure</vt:lpstr>
      <vt:lpstr>Discussion on the Diagram above</vt:lpstr>
      <vt:lpstr>Sample Budget Template</vt:lpstr>
      <vt:lpstr>Appendix 2 &amp; 3</vt:lpstr>
      <vt:lpstr>Approaches to Budget</vt:lpstr>
      <vt:lpstr>Example on PBB</vt:lpstr>
      <vt:lpstr>Implementation of the Plan:</vt:lpstr>
      <vt:lpstr>Implementation of the Plan:</vt:lpstr>
      <vt:lpstr>Implementation of the Plan:</vt:lpstr>
      <vt:lpstr>Scriptural Reference 1 on Emerging Issues</vt:lpstr>
      <vt:lpstr>SCRIPTURAL REFERENCE 2</vt:lpstr>
      <vt:lpstr>SCRIPTURAL REFERENCE 3</vt:lpstr>
      <vt:lpstr>Equitability Not Equality</vt:lpstr>
      <vt:lpstr>Debrief</vt:lpstr>
      <vt:lpstr>Elements of Reporting Financials in a Team</vt:lpstr>
      <vt:lpstr>Guidelines on Preparing reports</vt:lpstr>
      <vt:lpstr>PowerPoint Presentation</vt:lpstr>
      <vt:lpstr>Food for Thought as individual/group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MANAGEMENT</dc:title>
  <dc:creator>Virus Zika</dc:creator>
  <cp:lastModifiedBy>Adrian Gitau</cp:lastModifiedBy>
  <cp:revision>157</cp:revision>
  <dcterms:created xsi:type="dcterms:W3CDTF">2006-08-16T00:00:00Z</dcterms:created>
  <dcterms:modified xsi:type="dcterms:W3CDTF">2021-02-10T06:03:55Z</dcterms:modified>
</cp:coreProperties>
</file>