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5" r:id="rId9"/>
    <p:sldId id="263"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2" autoAdjust="0"/>
    <p:restoredTop sz="94660"/>
  </p:normalViewPr>
  <p:slideViewPr>
    <p:cSldViewPr snapToGrid="0">
      <p:cViewPr varScale="1">
        <p:scale>
          <a:sx n="82" d="100"/>
          <a:sy n="82" d="100"/>
        </p:scale>
        <p:origin x="720"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95460-ED52-8ACD-9513-964FCB0980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9E1E8365-D889-57B2-E1F6-457DD7B23F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B3855C93-A700-2078-45A9-6555BF207745}"/>
              </a:ext>
            </a:extLst>
          </p:cNvPr>
          <p:cNvSpPr>
            <a:spLocks noGrp="1"/>
          </p:cNvSpPr>
          <p:nvPr>
            <p:ph type="dt" sz="half" idx="10"/>
          </p:nvPr>
        </p:nvSpPr>
        <p:spPr/>
        <p:txBody>
          <a:bodyPr/>
          <a:lstStyle/>
          <a:p>
            <a:fld id="{8A5AD402-B5AB-4723-B303-5C168710CF3C}" type="datetimeFigureOut">
              <a:rPr lang="en-AU" smtClean="0"/>
              <a:t>18/06/2023</a:t>
            </a:fld>
            <a:endParaRPr lang="en-AU" dirty="0"/>
          </a:p>
        </p:txBody>
      </p:sp>
      <p:sp>
        <p:nvSpPr>
          <p:cNvPr id="5" name="Footer Placeholder 4">
            <a:extLst>
              <a:ext uri="{FF2B5EF4-FFF2-40B4-BE49-F238E27FC236}">
                <a16:creationId xmlns:a16="http://schemas.microsoft.com/office/drawing/2014/main" id="{AAE3CAB0-FC7E-837A-4C52-97011E79BDCA}"/>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3D2AC07D-F1ED-D810-E1D6-B37CAE450201}"/>
              </a:ext>
            </a:extLst>
          </p:cNvPr>
          <p:cNvSpPr>
            <a:spLocks noGrp="1"/>
          </p:cNvSpPr>
          <p:nvPr>
            <p:ph type="sldNum" sz="quarter" idx="12"/>
          </p:nvPr>
        </p:nvSpPr>
        <p:spPr/>
        <p:txBody>
          <a:bodyPr/>
          <a:lstStyle/>
          <a:p>
            <a:fld id="{7AF6FFF4-D3A1-4A9B-B1B7-084A76F091AA}" type="slidenum">
              <a:rPr lang="en-AU" smtClean="0"/>
              <a:t>‹#›</a:t>
            </a:fld>
            <a:endParaRPr lang="en-AU" dirty="0"/>
          </a:p>
        </p:txBody>
      </p:sp>
    </p:spTree>
    <p:extLst>
      <p:ext uri="{BB962C8B-B14F-4D97-AF65-F5344CB8AC3E}">
        <p14:creationId xmlns:p14="http://schemas.microsoft.com/office/powerpoint/2010/main" val="2713999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5952E-B7A6-907B-36F5-EC61E2C4A39E}"/>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0D2858AE-79A1-4CF1-E88D-8453EE1BA6F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02DCFF4D-8B92-B743-4FE1-DD0D9D878816}"/>
              </a:ext>
            </a:extLst>
          </p:cNvPr>
          <p:cNvSpPr>
            <a:spLocks noGrp="1"/>
          </p:cNvSpPr>
          <p:nvPr>
            <p:ph type="dt" sz="half" idx="10"/>
          </p:nvPr>
        </p:nvSpPr>
        <p:spPr/>
        <p:txBody>
          <a:bodyPr/>
          <a:lstStyle/>
          <a:p>
            <a:fld id="{8A5AD402-B5AB-4723-B303-5C168710CF3C}" type="datetimeFigureOut">
              <a:rPr lang="en-AU" smtClean="0"/>
              <a:t>18/06/2023</a:t>
            </a:fld>
            <a:endParaRPr lang="en-AU" dirty="0"/>
          </a:p>
        </p:txBody>
      </p:sp>
      <p:sp>
        <p:nvSpPr>
          <p:cNvPr id="5" name="Footer Placeholder 4">
            <a:extLst>
              <a:ext uri="{FF2B5EF4-FFF2-40B4-BE49-F238E27FC236}">
                <a16:creationId xmlns:a16="http://schemas.microsoft.com/office/drawing/2014/main" id="{3FD0FA76-EA37-8E6F-4E49-FC0BCA9F6362}"/>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DF9D4993-F71D-4934-5B36-F343C59295E1}"/>
              </a:ext>
            </a:extLst>
          </p:cNvPr>
          <p:cNvSpPr>
            <a:spLocks noGrp="1"/>
          </p:cNvSpPr>
          <p:nvPr>
            <p:ph type="sldNum" sz="quarter" idx="12"/>
          </p:nvPr>
        </p:nvSpPr>
        <p:spPr/>
        <p:txBody>
          <a:bodyPr/>
          <a:lstStyle/>
          <a:p>
            <a:fld id="{7AF6FFF4-D3A1-4A9B-B1B7-084A76F091AA}" type="slidenum">
              <a:rPr lang="en-AU" smtClean="0"/>
              <a:t>‹#›</a:t>
            </a:fld>
            <a:endParaRPr lang="en-AU" dirty="0"/>
          </a:p>
        </p:txBody>
      </p:sp>
    </p:spTree>
    <p:extLst>
      <p:ext uri="{BB962C8B-B14F-4D97-AF65-F5344CB8AC3E}">
        <p14:creationId xmlns:p14="http://schemas.microsoft.com/office/powerpoint/2010/main" val="1741939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F501A0C-6CA5-A16A-852F-48612581A75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E5FA30C3-883F-E6DD-35A6-D9BA07B5ADA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8903BE88-205E-2641-1C73-2D4B34BDEAA3}"/>
              </a:ext>
            </a:extLst>
          </p:cNvPr>
          <p:cNvSpPr>
            <a:spLocks noGrp="1"/>
          </p:cNvSpPr>
          <p:nvPr>
            <p:ph type="dt" sz="half" idx="10"/>
          </p:nvPr>
        </p:nvSpPr>
        <p:spPr/>
        <p:txBody>
          <a:bodyPr/>
          <a:lstStyle/>
          <a:p>
            <a:fld id="{8A5AD402-B5AB-4723-B303-5C168710CF3C}" type="datetimeFigureOut">
              <a:rPr lang="en-AU" smtClean="0"/>
              <a:t>18/06/2023</a:t>
            </a:fld>
            <a:endParaRPr lang="en-AU" dirty="0"/>
          </a:p>
        </p:txBody>
      </p:sp>
      <p:sp>
        <p:nvSpPr>
          <p:cNvPr id="5" name="Footer Placeholder 4">
            <a:extLst>
              <a:ext uri="{FF2B5EF4-FFF2-40B4-BE49-F238E27FC236}">
                <a16:creationId xmlns:a16="http://schemas.microsoft.com/office/drawing/2014/main" id="{F9E020E7-BF5F-F1D8-D299-70BB9AA8EB23}"/>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DCFE86DA-B2ED-85BB-421A-4F6BA18D8709}"/>
              </a:ext>
            </a:extLst>
          </p:cNvPr>
          <p:cNvSpPr>
            <a:spLocks noGrp="1"/>
          </p:cNvSpPr>
          <p:nvPr>
            <p:ph type="sldNum" sz="quarter" idx="12"/>
          </p:nvPr>
        </p:nvSpPr>
        <p:spPr/>
        <p:txBody>
          <a:bodyPr/>
          <a:lstStyle/>
          <a:p>
            <a:fld id="{7AF6FFF4-D3A1-4A9B-B1B7-084A76F091AA}" type="slidenum">
              <a:rPr lang="en-AU" smtClean="0"/>
              <a:t>‹#›</a:t>
            </a:fld>
            <a:endParaRPr lang="en-AU" dirty="0"/>
          </a:p>
        </p:txBody>
      </p:sp>
    </p:spTree>
    <p:extLst>
      <p:ext uri="{BB962C8B-B14F-4D97-AF65-F5344CB8AC3E}">
        <p14:creationId xmlns:p14="http://schemas.microsoft.com/office/powerpoint/2010/main" val="1059127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47A97C-AF31-40C4-0895-CAC7D9477076}"/>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2A4ACB9B-76E6-D05C-2854-FE371B8CCE1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EAC26CFC-EEAC-5F86-31E5-9BA1CA71AA82}"/>
              </a:ext>
            </a:extLst>
          </p:cNvPr>
          <p:cNvSpPr>
            <a:spLocks noGrp="1"/>
          </p:cNvSpPr>
          <p:nvPr>
            <p:ph type="dt" sz="half" idx="10"/>
          </p:nvPr>
        </p:nvSpPr>
        <p:spPr/>
        <p:txBody>
          <a:bodyPr/>
          <a:lstStyle/>
          <a:p>
            <a:fld id="{8A5AD402-B5AB-4723-B303-5C168710CF3C}" type="datetimeFigureOut">
              <a:rPr lang="en-AU" smtClean="0"/>
              <a:t>18/06/2023</a:t>
            </a:fld>
            <a:endParaRPr lang="en-AU" dirty="0"/>
          </a:p>
        </p:txBody>
      </p:sp>
      <p:sp>
        <p:nvSpPr>
          <p:cNvPr id="5" name="Footer Placeholder 4">
            <a:extLst>
              <a:ext uri="{FF2B5EF4-FFF2-40B4-BE49-F238E27FC236}">
                <a16:creationId xmlns:a16="http://schemas.microsoft.com/office/drawing/2014/main" id="{2BE3B137-8E6E-A97C-AC4D-84F7CF20BC8E}"/>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25DCE55C-6BBD-C8F5-E470-CC3BC2F650EF}"/>
              </a:ext>
            </a:extLst>
          </p:cNvPr>
          <p:cNvSpPr>
            <a:spLocks noGrp="1"/>
          </p:cNvSpPr>
          <p:nvPr>
            <p:ph type="sldNum" sz="quarter" idx="12"/>
          </p:nvPr>
        </p:nvSpPr>
        <p:spPr/>
        <p:txBody>
          <a:bodyPr/>
          <a:lstStyle/>
          <a:p>
            <a:fld id="{7AF6FFF4-D3A1-4A9B-B1B7-084A76F091AA}" type="slidenum">
              <a:rPr lang="en-AU" smtClean="0"/>
              <a:t>‹#›</a:t>
            </a:fld>
            <a:endParaRPr lang="en-AU" dirty="0"/>
          </a:p>
        </p:txBody>
      </p:sp>
    </p:spTree>
    <p:extLst>
      <p:ext uri="{BB962C8B-B14F-4D97-AF65-F5344CB8AC3E}">
        <p14:creationId xmlns:p14="http://schemas.microsoft.com/office/powerpoint/2010/main" val="2738226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B36AC-1FE3-A199-0A9C-AD61EB3BD46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FC602A02-2333-3111-6F4C-7E449593B3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5547B18-A7F4-7EA7-7E2F-C32FD3AB165D}"/>
              </a:ext>
            </a:extLst>
          </p:cNvPr>
          <p:cNvSpPr>
            <a:spLocks noGrp="1"/>
          </p:cNvSpPr>
          <p:nvPr>
            <p:ph type="dt" sz="half" idx="10"/>
          </p:nvPr>
        </p:nvSpPr>
        <p:spPr/>
        <p:txBody>
          <a:bodyPr/>
          <a:lstStyle/>
          <a:p>
            <a:fld id="{8A5AD402-B5AB-4723-B303-5C168710CF3C}" type="datetimeFigureOut">
              <a:rPr lang="en-AU" smtClean="0"/>
              <a:t>18/06/2023</a:t>
            </a:fld>
            <a:endParaRPr lang="en-AU" dirty="0"/>
          </a:p>
        </p:txBody>
      </p:sp>
      <p:sp>
        <p:nvSpPr>
          <p:cNvPr id="5" name="Footer Placeholder 4">
            <a:extLst>
              <a:ext uri="{FF2B5EF4-FFF2-40B4-BE49-F238E27FC236}">
                <a16:creationId xmlns:a16="http://schemas.microsoft.com/office/drawing/2014/main" id="{B9C82C0E-5620-BB13-0A5D-4CE1AA72512D}"/>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D3249AAB-A737-5A92-ED61-08E225C7CC6B}"/>
              </a:ext>
            </a:extLst>
          </p:cNvPr>
          <p:cNvSpPr>
            <a:spLocks noGrp="1"/>
          </p:cNvSpPr>
          <p:nvPr>
            <p:ph type="sldNum" sz="quarter" idx="12"/>
          </p:nvPr>
        </p:nvSpPr>
        <p:spPr/>
        <p:txBody>
          <a:bodyPr/>
          <a:lstStyle/>
          <a:p>
            <a:fld id="{7AF6FFF4-D3A1-4A9B-B1B7-084A76F091AA}" type="slidenum">
              <a:rPr lang="en-AU" smtClean="0"/>
              <a:t>‹#›</a:t>
            </a:fld>
            <a:endParaRPr lang="en-AU" dirty="0"/>
          </a:p>
        </p:txBody>
      </p:sp>
    </p:spTree>
    <p:extLst>
      <p:ext uri="{BB962C8B-B14F-4D97-AF65-F5344CB8AC3E}">
        <p14:creationId xmlns:p14="http://schemas.microsoft.com/office/powerpoint/2010/main" val="925415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5304B-E653-6447-5080-CCAF49044A4D}"/>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6AA99AFA-CD3B-8083-973C-ACCB3F8CDB0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4EC5660D-2EF2-8C7E-9057-F04EE49DCB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15872DCE-1AB7-F114-1B3C-1295A22D28EE}"/>
              </a:ext>
            </a:extLst>
          </p:cNvPr>
          <p:cNvSpPr>
            <a:spLocks noGrp="1"/>
          </p:cNvSpPr>
          <p:nvPr>
            <p:ph type="dt" sz="half" idx="10"/>
          </p:nvPr>
        </p:nvSpPr>
        <p:spPr/>
        <p:txBody>
          <a:bodyPr/>
          <a:lstStyle/>
          <a:p>
            <a:fld id="{8A5AD402-B5AB-4723-B303-5C168710CF3C}" type="datetimeFigureOut">
              <a:rPr lang="en-AU" smtClean="0"/>
              <a:t>18/06/2023</a:t>
            </a:fld>
            <a:endParaRPr lang="en-AU" dirty="0"/>
          </a:p>
        </p:txBody>
      </p:sp>
      <p:sp>
        <p:nvSpPr>
          <p:cNvPr id="6" name="Footer Placeholder 5">
            <a:extLst>
              <a:ext uri="{FF2B5EF4-FFF2-40B4-BE49-F238E27FC236}">
                <a16:creationId xmlns:a16="http://schemas.microsoft.com/office/drawing/2014/main" id="{C4CDF391-9CFC-628E-069E-147695BA6092}"/>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650138FF-F1F3-C619-733D-9FF1A239D55F}"/>
              </a:ext>
            </a:extLst>
          </p:cNvPr>
          <p:cNvSpPr>
            <a:spLocks noGrp="1"/>
          </p:cNvSpPr>
          <p:nvPr>
            <p:ph type="sldNum" sz="quarter" idx="12"/>
          </p:nvPr>
        </p:nvSpPr>
        <p:spPr/>
        <p:txBody>
          <a:bodyPr/>
          <a:lstStyle/>
          <a:p>
            <a:fld id="{7AF6FFF4-D3A1-4A9B-B1B7-084A76F091AA}" type="slidenum">
              <a:rPr lang="en-AU" smtClean="0"/>
              <a:t>‹#›</a:t>
            </a:fld>
            <a:endParaRPr lang="en-AU" dirty="0"/>
          </a:p>
        </p:txBody>
      </p:sp>
    </p:spTree>
    <p:extLst>
      <p:ext uri="{BB962C8B-B14F-4D97-AF65-F5344CB8AC3E}">
        <p14:creationId xmlns:p14="http://schemas.microsoft.com/office/powerpoint/2010/main" val="3398441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726D9-90D6-2FB4-57EE-32A8CCDEC754}"/>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4B829CB5-9892-EEC9-5E06-FE411F0A0E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F6A266-0086-3D73-95F9-4ACF9676DA7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3B3AABA5-31FB-8D9A-8453-D1CAFCC38B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2A3F12-176A-D28A-951C-BE8EC3F33B4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27BDE4D3-3AFB-7AE7-17EA-4D63733FCA80}"/>
              </a:ext>
            </a:extLst>
          </p:cNvPr>
          <p:cNvSpPr>
            <a:spLocks noGrp="1"/>
          </p:cNvSpPr>
          <p:nvPr>
            <p:ph type="dt" sz="half" idx="10"/>
          </p:nvPr>
        </p:nvSpPr>
        <p:spPr/>
        <p:txBody>
          <a:bodyPr/>
          <a:lstStyle/>
          <a:p>
            <a:fld id="{8A5AD402-B5AB-4723-B303-5C168710CF3C}" type="datetimeFigureOut">
              <a:rPr lang="en-AU" smtClean="0"/>
              <a:t>18/06/2023</a:t>
            </a:fld>
            <a:endParaRPr lang="en-AU" dirty="0"/>
          </a:p>
        </p:txBody>
      </p:sp>
      <p:sp>
        <p:nvSpPr>
          <p:cNvPr id="8" name="Footer Placeholder 7">
            <a:extLst>
              <a:ext uri="{FF2B5EF4-FFF2-40B4-BE49-F238E27FC236}">
                <a16:creationId xmlns:a16="http://schemas.microsoft.com/office/drawing/2014/main" id="{77E47556-6207-0F07-7C33-613441258691}"/>
              </a:ext>
            </a:extLst>
          </p:cNvPr>
          <p:cNvSpPr>
            <a:spLocks noGrp="1"/>
          </p:cNvSpPr>
          <p:nvPr>
            <p:ph type="ftr" sz="quarter" idx="11"/>
          </p:nvPr>
        </p:nvSpPr>
        <p:spPr/>
        <p:txBody>
          <a:bodyPr/>
          <a:lstStyle/>
          <a:p>
            <a:endParaRPr lang="en-AU" dirty="0"/>
          </a:p>
        </p:txBody>
      </p:sp>
      <p:sp>
        <p:nvSpPr>
          <p:cNvPr id="9" name="Slide Number Placeholder 8">
            <a:extLst>
              <a:ext uri="{FF2B5EF4-FFF2-40B4-BE49-F238E27FC236}">
                <a16:creationId xmlns:a16="http://schemas.microsoft.com/office/drawing/2014/main" id="{DE5562BC-FE40-C044-3560-CFB1E9D24E79}"/>
              </a:ext>
            </a:extLst>
          </p:cNvPr>
          <p:cNvSpPr>
            <a:spLocks noGrp="1"/>
          </p:cNvSpPr>
          <p:nvPr>
            <p:ph type="sldNum" sz="quarter" idx="12"/>
          </p:nvPr>
        </p:nvSpPr>
        <p:spPr/>
        <p:txBody>
          <a:bodyPr/>
          <a:lstStyle/>
          <a:p>
            <a:fld id="{7AF6FFF4-D3A1-4A9B-B1B7-084A76F091AA}" type="slidenum">
              <a:rPr lang="en-AU" smtClean="0"/>
              <a:t>‹#›</a:t>
            </a:fld>
            <a:endParaRPr lang="en-AU" dirty="0"/>
          </a:p>
        </p:txBody>
      </p:sp>
    </p:spTree>
    <p:extLst>
      <p:ext uri="{BB962C8B-B14F-4D97-AF65-F5344CB8AC3E}">
        <p14:creationId xmlns:p14="http://schemas.microsoft.com/office/powerpoint/2010/main" val="2322116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F07A0-3E3C-BEBF-DC22-E3C304DF9872}"/>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961452B3-48C4-1303-27AB-1DA1A149B053}"/>
              </a:ext>
            </a:extLst>
          </p:cNvPr>
          <p:cNvSpPr>
            <a:spLocks noGrp="1"/>
          </p:cNvSpPr>
          <p:nvPr>
            <p:ph type="dt" sz="half" idx="10"/>
          </p:nvPr>
        </p:nvSpPr>
        <p:spPr/>
        <p:txBody>
          <a:bodyPr/>
          <a:lstStyle/>
          <a:p>
            <a:fld id="{8A5AD402-B5AB-4723-B303-5C168710CF3C}" type="datetimeFigureOut">
              <a:rPr lang="en-AU" smtClean="0"/>
              <a:t>18/06/2023</a:t>
            </a:fld>
            <a:endParaRPr lang="en-AU" dirty="0"/>
          </a:p>
        </p:txBody>
      </p:sp>
      <p:sp>
        <p:nvSpPr>
          <p:cNvPr id="4" name="Footer Placeholder 3">
            <a:extLst>
              <a:ext uri="{FF2B5EF4-FFF2-40B4-BE49-F238E27FC236}">
                <a16:creationId xmlns:a16="http://schemas.microsoft.com/office/drawing/2014/main" id="{6C23F19A-781B-714B-3FD3-DA7CE821010C}"/>
              </a:ext>
            </a:extLst>
          </p:cNvPr>
          <p:cNvSpPr>
            <a:spLocks noGrp="1"/>
          </p:cNvSpPr>
          <p:nvPr>
            <p:ph type="ftr" sz="quarter" idx="11"/>
          </p:nvPr>
        </p:nvSpPr>
        <p:spPr/>
        <p:txBody>
          <a:bodyPr/>
          <a:lstStyle/>
          <a:p>
            <a:endParaRPr lang="en-AU" dirty="0"/>
          </a:p>
        </p:txBody>
      </p:sp>
      <p:sp>
        <p:nvSpPr>
          <p:cNvPr id="5" name="Slide Number Placeholder 4">
            <a:extLst>
              <a:ext uri="{FF2B5EF4-FFF2-40B4-BE49-F238E27FC236}">
                <a16:creationId xmlns:a16="http://schemas.microsoft.com/office/drawing/2014/main" id="{377830E5-B71F-4568-419C-3DAE5A5796ED}"/>
              </a:ext>
            </a:extLst>
          </p:cNvPr>
          <p:cNvSpPr>
            <a:spLocks noGrp="1"/>
          </p:cNvSpPr>
          <p:nvPr>
            <p:ph type="sldNum" sz="quarter" idx="12"/>
          </p:nvPr>
        </p:nvSpPr>
        <p:spPr/>
        <p:txBody>
          <a:bodyPr/>
          <a:lstStyle/>
          <a:p>
            <a:fld id="{7AF6FFF4-D3A1-4A9B-B1B7-084A76F091AA}" type="slidenum">
              <a:rPr lang="en-AU" smtClean="0"/>
              <a:t>‹#›</a:t>
            </a:fld>
            <a:endParaRPr lang="en-AU" dirty="0"/>
          </a:p>
        </p:txBody>
      </p:sp>
    </p:spTree>
    <p:extLst>
      <p:ext uri="{BB962C8B-B14F-4D97-AF65-F5344CB8AC3E}">
        <p14:creationId xmlns:p14="http://schemas.microsoft.com/office/powerpoint/2010/main" val="750537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6B5498-16F8-7F2B-10BF-5DD4F3B854B5}"/>
              </a:ext>
            </a:extLst>
          </p:cNvPr>
          <p:cNvSpPr>
            <a:spLocks noGrp="1"/>
          </p:cNvSpPr>
          <p:nvPr>
            <p:ph type="dt" sz="half" idx="10"/>
          </p:nvPr>
        </p:nvSpPr>
        <p:spPr/>
        <p:txBody>
          <a:bodyPr/>
          <a:lstStyle/>
          <a:p>
            <a:fld id="{8A5AD402-B5AB-4723-B303-5C168710CF3C}" type="datetimeFigureOut">
              <a:rPr lang="en-AU" smtClean="0"/>
              <a:t>18/06/2023</a:t>
            </a:fld>
            <a:endParaRPr lang="en-AU" dirty="0"/>
          </a:p>
        </p:txBody>
      </p:sp>
      <p:sp>
        <p:nvSpPr>
          <p:cNvPr id="3" name="Footer Placeholder 2">
            <a:extLst>
              <a:ext uri="{FF2B5EF4-FFF2-40B4-BE49-F238E27FC236}">
                <a16:creationId xmlns:a16="http://schemas.microsoft.com/office/drawing/2014/main" id="{D187EE2C-3411-1A8B-BB10-DE7F803754E4}"/>
              </a:ext>
            </a:extLst>
          </p:cNvPr>
          <p:cNvSpPr>
            <a:spLocks noGrp="1"/>
          </p:cNvSpPr>
          <p:nvPr>
            <p:ph type="ftr" sz="quarter" idx="11"/>
          </p:nvPr>
        </p:nvSpPr>
        <p:spPr/>
        <p:txBody>
          <a:bodyPr/>
          <a:lstStyle/>
          <a:p>
            <a:endParaRPr lang="en-AU" dirty="0"/>
          </a:p>
        </p:txBody>
      </p:sp>
      <p:sp>
        <p:nvSpPr>
          <p:cNvPr id="4" name="Slide Number Placeholder 3">
            <a:extLst>
              <a:ext uri="{FF2B5EF4-FFF2-40B4-BE49-F238E27FC236}">
                <a16:creationId xmlns:a16="http://schemas.microsoft.com/office/drawing/2014/main" id="{737C295D-7A01-108B-D159-CBD4D6B8E7F4}"/>
              </a:ext>
            </a:extLst>
          </p:cNvPr>
          <p:cNvSpPr>
            <a:spLocks noGrp="1"/>
          </p:cNvSpPr>
          <p:nvPr>
            <p:ph type="sldNum" sz="quarter" idx="12"/>
          </p:nvPr>
        </p:nvSpPr>
        <p:spPr/>
        <p:txBody>
          <a:bodyPr/>
          <a:lstStyle/>
          <a:p>
            <a:fld id="{7AF6FFF4-D3A1-4A9B-B1B7-084A76F091AA}" type="slidenum">
              <a:rPr lang="en-AU" smtClean="0"/>
              <a:t>‹#›</a:t>
            </a:fld>
            <a:endParaRPr lang="en-AU" dirty="0"/>
          </a:p>
        </p:txBody>
      </p:sp>
    </p:spTree>
    <p:extLst>
      <p:ext uri="{BB962C8B-B14F-4D97-AF65-F5344CB8AC3E}">
        <p14:creationId xmlns:p14="http://schemas.microsoft.com/office/powerpoint/2010/main" val="2226757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A467F-AD2C-D609-ED29-D4E848DAE0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930AE9C2-0EA8-7288-ACF6-DBCDF2BE62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D91811F2-BC5E-1337-0CE9-1FBE0368AE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159255-5DF7-3B5C-5FEE-31A93ACB7D2B}"/>
              </a:ext>
            </a:extLst>
          </p:cNvPr>
          <p:cNvSpPr>
            <a:spLocks noGrp="1"/>
          </p:cNvSpPr>
          <p:nvPr>
            <p:ph type="dt" sz="half" idx="10"/>
          </p:nvPr>
        </p:nvSpPr>
        <p:spPr/>
        <p:txBody>
          <a:bodyPr/>
          <a:lstStyle/>
          <a:p>
            <a:fld id="{8A5AD402-B5AB-4723-B303-5C168710CF3C}" type="datetimeFigureOut">
              <a:rPr lang="en-AU" smtClean="0"/>
              <a:t>18/06/2023</a:t>
            </a:fld>
            <a:endParaRPr lang="en-AU" dirty="0"/>
          </a:p>
        </p:txBody>
      </p:sp>
      <p:sp>
        <p:nvSpPr>
          <p:cNvPr id="6" name="Footer Placeholder 5">
            <a:extLst>
              <a:ext uri="{FF2B5EF4-FFF2-40B4-BE49-F238E27FC236}">
                <a16:creationId xmlns:a16="http://schemas.microsoft.com/office/drawing/2014/main" id="{1ADFA077-A7D6-6C77-29A6-C97C12CB2FBD}"/>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D3E42BC9-C16A-B090-8575-916DADEA45A3}"/>
              </a:ext>
            </a:extLst>
          </p:cNvPr>
          <p:cNvSpPr>
            <a:spLocks noGrp="1"/>
          </p:cNvSpPr>
          <p:nvPr>
            <p:ph type="sldNum" sz="quarter" idx="12"/>
          </p:nvPr>
        </p:nvSpPr>
        <p:spPr/>
        <p:txBody>
          <a:bodyPr/>
          <a:lstStyle/>
          <a:p>
            <a:fld id="{7AF6FFF4-D3A1-4A9B-B1B7-084A76F091AA}" type="slidenum">
              <a:rPr lang="en-AU" smtClean="0"/>
              <a:t>‹#›</a:t>
            </a:fld>
            <a:endParaRPr lang="en-AU" dirty="0"/>
          </a:p>
        </p:txBody>
      </p:sp>
    </p:spTree>
    <p:extLst>
      <p:ext uri="{BB962C8B-B14F-4D97-AF65-F5344CB8AC3E}">
        <p14:creationId xmlns:p14="http://schemas.microsoft.com/office/powerpoint/2010/main" val="2980556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6794C-2B96-0D26-B5A2-3223B29931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2ABBDD42-CDFE-9FB9-F624-0AC79EEA0A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dirty="0"/>
          </a:p>
        </p:txBody>
      </p:sp>
      <p:sp>
        <p:nvSpPr>
          <p:cNvPr id="4" name="Text Placeholder 3">
            <a:extLst>
              <a:ext uri="{FF2B5EF4-FFF2-40B4-BE49-F238E27FC236}">
                <a16:creationId xmlns:a16="http://schemas.microsoft.com/office/drawing/2014/main" id="{F3F7A473-2C19-0382-0E5D-AFED5AAE92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095572-765D-F8DA-FEC5-E7CF58312A3F}"/>
              </a:ext>
            </a:extLst>
          </p:cNvPr>
          <p:cNvSpPr>
            <a:spLocks noGrp="1"/>
          </p:cNvSpPr>
          <p:nvPr>
            <p:ph type="dt" sz="half" idx="10"/>
          </p:nvPr>
        </p:nvSpPr>
        <p:spPr/>
        <p:txBody>
          <a:bodyPr/>
          <a:lstStyle/>
          <a:p>
            <a:fld id="{8A5AD402-B5AB-4723-B303-5C168710CF3C}" type="datetimeFigureOut">
              <a:rPr lang="en-AU" smtClean="0"/>
              <a:t>18/06/2023</a:t>
            </a:fld>
            <a:endParaRPr lang="en-AU" dirty="0"/>
          </a:p>
        </p:txBody>
      </p:sp>
      <p:sp>
        <p:nvSpPr>
          <p:cNvPr id="6" name="Footer Placeholder 5">
            <a:extLst>
              <a:ext uri="{FF2B5EF4-FFF2-40B4-BE49-F238E27FC236}">
                <a16:creationId xmlns:a16="http://schemas.microsoft.com/office/drawing/2014/main" id="{47E2511A-51E4-FB8C-1727-1DB8194A7864}"/>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3B863676-7816-465E-E744-9626468A6277}"/>
              </a:ext>
            </a:extLst>
          </p:cNvPr>
          <p:cNvSpPr>
            <a:spLocks noGrp="1"/>
          </p:cNvSpPr>
          <p:nvPr>
            <p:ph type="sldNum" sz="quarter" idx="12"/>
          </p:nvPr>
        </p:nvSpPr>
        <p:spPr/>
        <p:txBody>
          <a:bodyPr/>
          <a:lstStyle/>
          <a:p>
            <a:fld id="{7AF6FFF4-D3A1-4A9B-B1B7-084A76F091AA}" type="slidenum">
              <a:rPr lang="en-AU" smtClean="0"/>
              <a:t>‹#›</a:t>
            </a:fld>
            <a:endParaRPr lang="en-AU" dirty="0"/>
          </a:p>
        </p:txBody>
      </p:sp>
    </p:spTree>
    <p:extLst>
      <p:ext uri="{BB962C8B-B14F-4D97-AF65-F5344CB8AC3E}">
        <p14:creationId xmlns:p14="http://schemas.microsoft.com/office/powerpoint/2010/main" val="2423624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CF17A1-A7FE-EF71-98E0-1FF7E97E94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8F9663B2-E544-1BE0-CCC9-3D10EF9F37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B27752ED-8A61-FF18-1B27-B3B2A3C28D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5AD402-B5AB-4723-B303-5C168710CF3C}" type="datetimeFigureOut">
              <a:rPr lang="en-AU" smtClean="0"/>
              <a:t>18/06/2023</a:t>
            </a:fld>
            <a:endParaRPr lang="en-AU" dirty="0"/>
          </a:p>
        </p:txBody>
      </p:sp>
      <p:sp>
        <p:nvSpPr>
          <p:cNvPr id="5" name="Footer Placeholder 4">
            <a:extLst>
              <a:ext uri="{FF2B5EF4-FFF2-40B4-BE49-F238E27FC236}">
                <a16:creationId xmlns:a16="http://schemas.microsoft.com/office/drawing/2014/main" id="{1541FA50-452E-E98B-4484-C2DDE0C867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p>
        </p:txBody>
      </p:sp>
      <p:sp>
        <p:nvSpPr>
          <p:cNvPr id="6" name="Slide Number Placeholder 5">
            <a:extLst>
              <a:ext uri="{FF2B5EF4-FFF2-40B4-BE49-F238E27FC236}">
                <a16:creationId xmlns:a16="http://schemas.microsoft.com/office/drawing/2014/main" id="{D0D3389F-41F7-91E8-4005-F41C220CC9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F6FFF4-D3A1-4A9B-B1B7-084A76F091AA}" type="slidenum">
              <a:rPr lang="en-AU" smtClean="0"/>
              <a:t>‹#›</a:t>
            </a:fld>
            <a:endParaRPr lang="en-AU" dirty="0"/>
          </a:p>
        </p:txBody>
      </p:sp>
    </p:spTree>
    <p:extLst>
      <p:ext uri="{BB962C8B-B14F-4D97-AF65-F5344CB8AC3E}">
        <p14:creationId xmlns:p14="http://schemas.microsoft.com/office/powerpoint/2010/main" val="264926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287C4-9A9A-1D8A-335A-F4DFBFC5B3E9}"/>
              </a:ext>
            </a:extLst>
          </p:cNvPr>
          <p:cNvSpPr>
            <a:spLocks noGrp="1"/>
          </p:cNvSpPr>
          <p:nvPr>
            <p:ph type="ctrTitle"/>
          </p:nvPr>
        </p:nvSpPr>
        <p:spPr/>
        <p:txBody>
          <a:bodyPr>
            <a:normAutofit fontScale="90000"/>
          </a:bodyPr>
          <a:lstStyle/>
          <a:p>
            <a:r>
              <a:rPr lang="en-AU" dirty="0"/>
              <a:t>KSCF –KEAT Monthly Fellowship</a:t>
            </a:r>
            <a:br>
              <a:rPr lang="en-AU" dirty="0"/>
            </a:br>
            <a:r>
              <a:rPr lang="en-AU" dirty="0"/>
              <a:t>18 the June, 2023</a:t>
            </a:r>
          </a:p>
        </p:txBody>
      </p:sp>
      <p:sp>
        <p:nvSpPr>
          <p:cNvPr id="3" name="Subtitle 2">
            <a:extLst>
              <a:ext uri="{FF2B5EF4-FFF2-40B4-BE49-F238E27FC236}">
                <a16:creationId xmlns:a16="http://schemas.microsoft.com/office/drawing/2014/main" id="{381E8EB8-F826-8A06-335C-0F7879BD6B15}"/>
              </a:ext>
            </a:extLst>
          </p:cNvPr>
          <p:cNvSpPr>
            <a:spLocks noGrp="1"/>
          </p:cNvSpPr>
          <p:nvPr>
            <p:ph type="subTitle" idx="1"/>
          </p:nvPr>
        </p:nvSpPr>
        <p:spPr/>
        <p:txBody>
          <a:bodyPr/>
          <a:lstStyle/>
          <a:p>
            <a:r>
              <a:rPr lang="en-US" dirty="0"/>
              <a:t>HOW DO YOU HELP YOUNG PEOPLE IN THEIR CHOICE OF DRESS?</a:t>
            </a:r>
          </a:p>
          <a:p>
            <a:r>
              <a:rPr lang="en-US" dirty="0"/>
              <a:t>With</a:t>
            </a:r>
          </a:p>
          <a:p>
            <a:r>
              <a:rPr lang="en-US" dirty="0"/>
              <a:t>Dr. Rebecca Ng’ang’a</a:t>
            </a:r>
            <a:endParaRPr lang="en-AU" dirty="0"/>
          </a:p>
        </p:txBody>
      </p:sp>
    </p:spTree>
    <p:extLst>
      <p:ext uri="{BB962C8B-B14F-4D97-AF65-F5344CB8AC3E}">
        <p14:creationId xmlns:p14="http://schemas.microsoft.com/office/powerpoint/2010/main" val="3068125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03A65-6BE7-BB09-3002-E6191957C2A8}"/>
              </a:ext>
            </a:extLst>
          </p:cNvPr>
          <p:cNvSpPr>
            <a:spLocks noGrp="1"/>
          </p:cNvSpPr>
          <p:nvPr>
            <p:ph type="title"/>
          </p:nvPr>
        </p:nvSpPr>
        <p:spPr/>
        <p:txBody>
          <a:bodyPr/>
          <a:lstStyle/>
          <a:p>
            <a:endParaRPr lang="en-AU" dirty="0"/>
          </a:p>
        </p:txBody>
      </p:sp>
      <p:sp>
        <p:nvSpPr>
          <p:cNvPr id="3" name="Content Placeholder 2">
            <a:extLst>
              <a:ext uri="{FF2B5EF4-FFF2-40B4-BE49-F238E27FC236}">
                <a16:creationId xmlns:a16="http://schemas.microsoft.com/office/drawing/2014/main" id="{DC19444A-6E29-2AD6-2E65-6C41FE804214}"/>
              </a:ext>
            </a:extLst>
          </p:cNvPr>
          <p:cNvSpPr>
            <a:spLocks noGrp="1"/>
          </p:cNvSpPr>
          <p:nvPr>
            <p:ph idx="1"/>
          </p:nvPr>
        </p:nvSpPr>
        <p:spPr/>
        <p:txBody>
          <a:bodyPr/>
          <a:lstStyle/>
          <a:p>
            <a:r>
              <a:rPr lang="en-US" dirty="0"/>
              <a:t>Therefore, as God’s chosen people, holy and dearly loved, clothe yourselves with compassion, kindness, humility, gentleness and patience (Colossians 3:12).</a:t>
            </a:r>
          </a:p>
          <a:p>
            <a:r>
              <a:rPr lang="en-US" dirty="0"/>
              <a:t>You say, ‘I am rich; I have acquired wealth and do not need a thing.’ But you do not realize that you are wretched, pitiful, poor, blind and naked. 18 I counsel you to buy from me gold refined in the fire, so you can become rich; and white clothes to wear, so you can cover your shameful nakedness; and salve to put on your eyes, so you can see      (Revelation 3: 17-18)</a:t>
            </a:r>
            <a:endParaRPr lang="en-AU" dirty="0"/>
          </a:p>
        </p:txBody>
      </p:sp>
    </p:spTree>
    <p:extLst>
      <p:ext uri="{BB962C8B-B14F-4D97-AF65-F5344CB8AC3E}">
        <p14:creationId xmlns:p14="http://schemas.microsoft.com/office/powerpoint/2010/main" val="2070119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87345-0F06-C504-357F-9E0BD877D5AD}"/>
              </a:ext>
            </a:extLst>
          </p:cNvPr>
          <p:cNvSpPr>
            <a:spLocks noGrp="1"/>
          </p:cNvSpPr>
          <p:nvPr>
            <p:ph type="title"/>
          </p:nvPr>
        </p:nvSpPr>
        <p:spPr/>
        <p:txBody>
          <a:bodyPr/>
          <a:lstStyle/>
          <a:p>
            <a:r>
              <a:rPr lang="en-AU" dirty="0"/>
              <a:t>Clothing is basic human need </a:t>
            </a:r>
          </a:p>
        </p:txBody>
      </p:sp>
      <p:sp>
        <p:nvSpPr>
          <p:cNvPr id="3" name="Content Placeholder 2">
            <a:extLst>
              <a:ext uri="{FF2B5EF4-FFF2-40B4-BE49-F238E27FC236}">
                <a16:creationId xmlns:a16="http://schemas.microsoft.com/office/drawing/2014/main" id="{3D0EA656-6411-F6AB-C9A8-D6A0CDB7834E}"/>
              </a:ext>
            </a:extLst>
          </p:cNvPr>
          <p:cNvSpPr>
            <a:spLocks noGrp="1"/>
          </p:cNvSpPr>
          <p:nvPr>
            <p:ph idx="1"/>
          </p:nvPr>
        </p:nvSpPr>
        <p:spPr/>
        <p:txBody>
          <a:bodyPr/>
          <a:lstStyle/>
          <a:p>
            <a:r>
              <a:rPr lang="en-US" dirty="0"/>
              <a:t>In the beginning, once human beings were of a relationship with God, they sought to cover their nakedness- Genesis 3</a:t>
            </a:r>
          </a:p>
          <a:p>
            <a:r>
              <a:rPr lang="en-US" dirty="0">
                <a:solidFill>
                  <a:srgbClr val="081C2A"/>
                </a:solidFill>
                <a:effectLst/>
                <a:latin typeface="Segoe UI" panose="020B0502040204020203" pitchFamily="34" charset="0"/>
                <a:ea typeface="Times New Roman" panose="02020603050405020304" pitchFamily="18" charset="0"/>
              </a:rPr>
              <a:t>The primary role of clothing is not fashion, but coverage and protection.</a:t>
            </a:r>
            <a:endParaRPr lang="en-US" dirty="0"/>
          </a:p>
          <a:p>
            <a:r>
              <a:rPr lang="en-US" dirty="0"/>
              <a:t>Clothing also protects us from the hazards of nature – The environment dictates the type of clothing. </a:t>
            </a:r>
          </a:p>
          <a:p>
            <a:r>
              <a:rPr lang="en-US" dirty="0"/>
              <a:t>History has had an impact on the choice of clothing</a:t>
            </a:r>
          </a:p>
        </p:txBody>
      </p:sp>
    </p:spTree>
    <p:extLst>
      <p:ext uri="{BB962C8B-B14F-4D97-AF65-F5344CB8AC3E}">
        <p14:creationId xmlns:p14="http://schemas.microsoft.com/office/powerpoint/2010/main" val="1590094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F16AD-4EBE-2856-0DD2-06728A82B957}"/>
              </a:ext>
            </a:extLst>
          </p:cNvPr>
          <p:cNvSpPr>
            <a:spLocks noGrp="1"/>
          </p:cNvSpPr>
          <p:nvPr>
            <p:ph type="title"/>
          </p:nvPr>
        </p:nvSpPr>
        <p:spPr/>
        <p:txBody>
          <a:bodyPr/>
          <a:lstStyle/>
          <a:p>
            <a:r>
              <a:rPr lang="en-AU" dirty="0"/>
              <a:t>The need for clothing is cultural</a:t>
            </a:r>
          </a:p>
        </p:txBody>
      </p:sp>
      <p:sp>
        <p:nvSpPr>
          <p:cNvPr id="3" name="Content Placeholder 2">
            <a:extLst>
              <a:ext uri="{FF2B5EF4-FFF2-40B4-BE49-F238E27FC236}">
                <a16:creationId xmlns:a16="http://schemas.microsoft.com/office/drawing/2014/main" id="{8F64CA6C-5196-07CA-60F6-6C74BF69A9C5}"/>
              </a:ext>
            </a:extLst>
          </p:cNvPr>
          <p:cNvSpPr>
            <a:spLocks noGrp="1"/>
          </p:cNvSpPr>
          <p:nvPr>
            <p:ph idx="1"/>
          </p:nvPr>
        </p:nvSpPr>
        <p:spPr/>
        <p:txBody>
          <a:bodyPr>
            <a:normAutofit fontScale="77500" lnSpcReduction="20000"/>
          </a:bodyPr>
          <a:lstStyle/>
          <a:p>
            <a:r>
              <a:rPr lang="en-US" dirty="0"/>
              <a:t>Clothing is used as a symbol of distinction</a:t>
            </a:r>
          </a:p>
          <a:p>
            <a:r>
              <a:rPr lang="en-US" dirty="0"/>
              <a:t>Distinct styles, colors, textures are used.</a:t>
            </a:r>
          </a:p>
          <a:p>
            <a:r>
              <a:rPr lang="en-US" dirty="0"/>
              <a:t>The distinction is meant to identify the wearer with a certain group and the role the person plays.</a:t>
            </a:r>
          </a:p>
          <a:p>
            <a:r>
              <a:rPr lang="en-AU" dirty="0"/>
              <a:t>Some distinction include:</a:t>
            </a:r>
          </a:p>
          <a:p>
            <a:r>
              <a:rPr lang="en-AU" dirty="0"/>
              <a:t>Male and female  - Deuteronomy 22:5 </a:t>
            </a:r>
          </a:p>
          <a:p>
            <a:r>
              <a:rPr lang="en-AU" dirty="0"/>
              <a:t>Uniformed officers such as police, military</a:t>
            </a:r>
          </a:p>
          <a:p>
            <a:r>
              <a:rPr lang="en-AU" dirty="0"/>
              <a:t>Prisoners/ wardens</a:t>
            </a:r>
          </a:p>
          <a:p>
            <a:r>
              <a:rPr lang="en-AU" dirty="0"/>
              <a:t>Patients in hospital, nurses, doctors</a:t>
            </a:r>
          </a:p>
          <a:p>
            <a:r>
              <a:rPr lang="en-AU" dirty="0"/>
              <a:t>Schools</a:t>
            </a:r>
          </a:p>
          <a:p>
            <a:r>
              <a:rPr lang="en-AU" dirty="0"/>
              <a:t>Religious functions – Clergy in some churches wear some vestments/ robes</a:t>
            </a:r>
          </a:p>
          <a:p>
            <a:r>
              <a:rPr lang="en-AU" dirty="0"/>
              <a:t>Etc. </a:t>
            </a:r>
          </a:p>
        </p:txBody>
      </p:sp>
    </p:spTree>
    <p:extLst>
      <p:ext uri="{BB962C8B-B14F-4D97-AF65-F5344CB8AC3E}">
        <p14:creationId xmlns:p14="http://schemas.microsoft.com/office/powerpoint/2010/main" val="1260900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7D1A4-1D4D-8A72-C541-1CC802559D3C}"/>
              </a:ext>
            </a:extLst>
          </p:cNvPr>
          <p:cNvSpPr>
            <a:spLocks noGrp="1"/>
          </p:cNvSpPr>
          <p:nvPr>
            <p:ph type="title"/>
          </p:nvPr>
        </p:nvSpPr>
        <p:spPr/>
        <p:txBody>
          <a:bodyPr/>
          <a:lstStyle/>
          <a:p>
            <a:r>
              <a:rPr lang="en-AU" dirty="0"/>
              <a:t>WHAT THE BIBLE SAYS ABOUT DRESSING</a:t>
            </a:r>
          </a:p>
        </p:txBody>
      </p:sp>
      <p:sp>
        <p:nvSpPr>
          <p:cNvPr id="3" name="Content Placeholder 2">
            <a:extLst>
              <a:ext uri="{FF2B5EF4-FFF2-40B4-BE49-F238E27FC236}">
                <a16:creationId xmlns:a16="http://schemas.microsoft.com/office/drawing/2014/main" id="{95C1209F-42DC-548E-1B26-72438F22264E}"/>
              </a:ext>
            </a:extLst>
          </p:cNvPr>
          <p:cNvSpPr>
            <a:spLocks noGrp="1"/>
          </p:cNvSpPr>
          <p:nvPr>
            <p:ph idx="1"/>
          </p:nvPr>
        </p:nvSpPr>
        <p:spPr/>
        <p:txBody>
          <a:bodyPr>
            <a:normAutofit fontScale="85000" lnSpcReduction="20000"/>
          </a:bodyPr>
          <a:lstStyle/>
          <a:p>
            <a:r>
              <a:rPr lang="en-AU" dirty="0"/>
              <a:t>1. God sees the inside, human beings see the outside - </a:t>
            </a:r>
            <a:r>
              <a:rPr lang="en-US" dirty="0"/>
              <a:t>LORD sees not as man sees: man looks on the outward appearance, but the LORD looks on the heart. (1 Samuel 16:7).</a:t>
            </a:r>
          </a:p>
          <a:p>
            <a:r>
              <a:rPr lang="en-US" dirty="0"/>
              <a:t>It is God who sees the heart. Human beings evaluate you on how you appear. That is why it is said ‘dress the way you want to be addressed’.</a:t>
            </a:r>
          </a:p>
          <a:p>
            <a:r>
              <a:rPr lang="en-US" dirty="0"/>
              <a:t>2. God loves beauty - </a:t>
            </a:r>
            <a:r>
              <a:rPr lang="en-US" b="0" i="0" dirty="0">
                <a:solidFill>
                  <a:srgbClr val="040C28"/>
                </a:solidFill>
                <a:effectLst/>
                <a:latin typeface="Google Sans"/>
              </a:rPr>
              <a:t>Priestly tunic</a:t>
            </a:r>
            <a:r>
              <a:rPr lang="en-US" b="0" i="0" dirty="0">
                <a:solidFill>
                  <a:srgbClr val="4D5156"/>
                </a:solidFill>
                <a:effectLst/>
                <a:latin typeface="Google Sans"/>
              </a:rPr>
              <a:t>, a fringed tunic made of fine linen, covering the entire body from the neck to the feet, with sleeves reaching to the wrists. That of the High Priest was embroidered (Exodus 28: 31 -35, 39).</a:t>
            </a:r>
          </a:p>
          <a:p>
            <a:r>
              <a:rPr lang="en-US" dirty="0">
                <a:solidFill>
                  <a:srgbClr val="4D5156"/>
                </a:solidFill>
                <a:latin typeface="Google Sans"/>
              </a:rPr>
              <a:t>3. God cares about your clothes – Matthew 6: 25</a:t>
            </a:r>
            <a:r>
              <a:rPr lang="en-US" b="0" i="0" dirty="0">
                <a:solidFill>
                  <a:srgbClr val="000000"/>
                </a:solidFill>
                <a:effectLst/>
                <a:latin typeface="system-ui"/>
              </a:rPr>
              <a:t>“Therefore I tell you, do not worry about your life, what you will eat or drink; or about your body, what you will wear. Is not life more than food, and the body more than clothes? </a:t>
            </a:r>
            <a:r>
              <a:rPr lang="en-US" b="1" i="0" baseline="30000" dirty="0">
                <a:solidFill>
                  <a:srgbClr val="000000"/>
                </a:solidFill>
                <a:effectLst/>
                <a:latin typeface="system-ui"/>
              </a:rPr>
              <a:t>26 </a:t>
            </a:r>
            <a:r>
              <a:rPr lang="en-US" b="0" i="0" dirty="0">
                <a:solidFill>
                  <a:srgbClr val="000000"/>
                </a:solidFill>
                <a:effectLst/>
                <a:latin typeface="system-ui"/>
              </a:rPr>
              <a:t>Look at the birds of the air; they do not sow or reap or store away in barns, and yet your heavenly Father feeds them. Are you not much more valuable than they? . . . 30 If that is how God clothes the grass of the field, which is here today and tomorrow is thrown into the fire, will he not much more clothe you—you of little faith?</a:t>
            </a:r>
            <a:endParaRPr lang="en-US" dirty="0"/>
          </a:p>
          <a:p>
            <a:endParaRPr lang="en-AU" dirty="0"/>
          </a:p>
        </p:txBody>
      </p:sp>
    </p:spTree>
    <p:extLst>
      <p:ext uri="{BB962C8B-B14F-4D97-AF65-F5344CB8AC3E}">
        <p14:creationId xmlns:p14="http://schemas.microsoft.com/office/powerpoint/2010/main" val="1865160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B667F-292A-FCEB-7390-215C36B8A165}"/>
              </a:ext>
            </a:extLst>
          </p:cNvPr>
          <p:cNvSpPr>
            <a:spLocks noGrp="1"/>
          </p:cNvSpPr>
          <p:nvPr>
            <p:ph type="title"/>
          </p:nvPr>
        </p:nvSpPr>
        <p:spPr/>
        <p:txBody>
          <a:bodyPr/>
          <a:lstStyle/>
          <a:p>
            <a:r>
              <a:rPr lang="en-AU" dirty="0"/>
              <a:t>Value attached to clothing – Cultural or biblical?</a:t>
            </a:r>
          </a:p>
        </p:txBody>
      </p:sp>
      <p:sp>
        <p:nvSpPr>
          <p:cNvPr id="3" name="Content Placeholder 2">
            <a:extLst>
              <a:ext uri="{FF2B5EF4-FFF2-40B4-BE49-F238E27FC236}">
                <a16:creationId xmlns:a16="http://schemas.microsoft.com/office/drawing/2014/main" id="{D346765B-C643-C869-8CEC-50C9734736FF}"/>
              </a:ext>
            </a:extLst>
          </p:cNvPr>
          <p:cNvSpPr>
            <a:spLocks noGrp="1"/>
          </p:cNvSpPr>
          <p:nvPr>
            <p:ph idx="1"/>
          </p:nvPr>
        </p:nvSpPr>
        <p:spPr/>
        <p:txBody>
          <a:bodyPr/>
          <a:lstStyle/>
          <a:p>
            <a:r>
              <a:rPr lang="en-US" dirty="0"/>
              <a:t>Not to use clothing to distinguish the treatment of people – </a:t>
            </a:r>
          </a:p>
          <a:p>
            <a:r>
              <a:rPr lang="en-US" dirty="0"/>
              <a:t>James 2:2-5 - For if a man wearing a gold ring and fine clothing comes into your assembly, and a poor man in shabby clothing also comes in, and if you pay attention to the one who wears the fine clothing and say, “You sit here in a good place,” while you say to the poor man, “You stand over there,” or, “Sit down at my feet,” have you not then made distinctions among yourselves and become judges with evil thoughts? Listen, my beloved brothers, has not God chosen those who are poor in the world to be rich in faith and heirs of the kingdom, which he has promised to those who love him?</a:t>
            </a:r>
            <a:endParaRPr lang="en-AU" dirty="0"/>
          </a:p>
        </p:txBody>
      </p:sp>
    </p:spTree>
    <p:extLst>
      <p:ext uri="{BB962C8B-B14F-4D97-AF65-F5344CB8AC3E}">
        <p14:creationId xmlns:p14="http://schemas.microsoft.com/office/powerpoint/2010/main" val="3942775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053C0-B385-316A-691D-C7C3FFBA0346}"/>
              </a:ext>
            </a:extLst>
          </p:cNvPr>
          <p:cNvSpPr>
            <a:spLocks noGrp="1"/>
          </p:cNvSpPr>
          <p:nvPr>
            <p:ph type="title"/>
          </p:nvPr>
        </p:nvSpPr>
        <p:spPr/>
        <p:txBody>
          <a:bodyPr/>
          <a:lstStyle/>
          <a:p>
            <a:r>
              <a:rPr lang="en-AU" dirty="0"/>
              <a:t>Inculcate a healthy sense of self</a:t>
            </a:r>
          </a:p>
        </p:txBody>
      </p:sp>
      <p:sp>
        <p:nvSpPr>
          <p:cNvPr id="3" name="Content Placeholder 2">
            <a:extLst>
              <a:ext uri="{FF2B5EF4-FFF2-40B4-BE49-F238E27FC236}">
                <a16:creationId xmlns:a16="http://schemas.microsoft.com/office/drawing/2014/main" id="{442AEEE6-4B2A-BDCB-2020-CDF42C8D748F}"/>
              </a:ext>
            </a:extLst>
          </p:cNvPr>
          <p:cNvSpPr>
            <a:spLocks noGrp="1"/>
          </p:cNvSpPr>
          <p:nvPr>
            <p:ph idx="1"/>
          </p:nvPr>
        </p:nvSpPr>
        <p:spPr/>
        <p:txBody>
          <a:bodyPr>
            <a:normAutofit lnSpcReduction="10000"/>
          </a:bodyPr>
          <a:lstStyle/>
          <a:p>
            <a:r>
              <a:rPr lang="en-AU" dirty="0"/>
              <a:t>You are more valuable than your clothing</a:t>
            </a:r>
            <a:endParaRPr lang="en-US" dirty="0"/>
          </a:p>
          <a:p>
            <a:r>
              <a:rPr lang="en-US" dirty="0"/>
              <a:t>Do not use clothing to call attention to self- </a:t>
            </a:r>
          </a:p>
          <a:p>
            <a:r>
              <a:rPr lang="en-US" dirty="0"/>
              <a:t>1 Peter 3:3-4 -“Do not let your adorning be external—the braiding of hair, the wearing of gold, or the putting on of clothing— but let your adorning be the hidden person of the heart with the imperishable beauty of a gentle and quiet spirit, which in God's sight is very precious.”(ESV)</a:t>
            </a:r>
          </a:p>
          <a:p>
            <a:r>
              <a:rPr lang="en-US" dirty="0"/>
              <a:t>1 Timothy 2:9-10,  "I also want women to dress modestly, with decency and propriety, not with braided hair or gold or pearls or expensive clothes, but with good deeds, appropriate for women who profess to worship God</a:t>
            </a:r>
          </a:p>
          <a:p>
            <a:endParaRPr lang="en-AU" dirty="0"/>
          </a:p>
        </p:txBody>
      </p:sp>
    </p:spTree>
    <p:extLst>
      <p:ext uri="{BB962C8B-B14F-4D97-AF65-F5344CB8AC3E}">
        <p14:creationId xmlns:p14="http://schemas.microsoft.com/office/powerpoint/2010/main" val="3096947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B2A8C-ABAF-162E-B9C0-1C181B9734A3}"/>
              </a:ext>
            </a:extLst>
          </p:cNvPr>
          <p:cNvSpPr>
            <a:spLocks noGrp="1"/>
          </p:cNvSpPr>
          <p:nvPr>
            <p:ph type="title"/>
          </p:nvPr>
        </p:nvSpPr>
        <p:spPr/>
        <p:txBody>
          <a:bodyPr/>
          <a:lstStyle/>
          <a:p>
            <a:r>
              <a:rPr lang="en-AU" dirty="0"/>
              <a:t>In the world but not of the world</a:t>
            </a:r>
          </a:p>
        </p:txBody>
      </p:sp>
      <p:sp>
        <p:nvSpPr>
          <p:cNvPr id="3" name="Content Placeholder 2">
            <a:extLst>
              <a:ext uri="{FF2B5EF4-FFF2-40B4-BE49-F238E27FC236}">
                <a16:creationId xmlns:a16="http://schemas.microsoft.com/office/drawing/2014/main" id="{FD6BC357-A772-6034-6837-A39EF54CA627}"/>
              </a:ext>
            </a:extLst>
          </p:cNvPr>
          <p:cNvSpPr>
            <a:spLocks noGrp="1"/>
          </p:cNvSpPr>
          <p:nvPr>
            <p:ph idx="1"/>
          </p:nvPr>
        </p:nvSpPr>
        <p:spPr/>
        <p:txBody>
          <a:bodyPr/>
          <a:lstStyle/>
          <a:p>
            <a:r>
              <a:rPr lang="en-US" sz="1800" spc="60" dirty="0">
                <a:solidFill>
                  <a:srgbClr val="000000"/>
                </a:solidFill>
                <a:effectLst/>
                <a:latin typeface="Arial" panose="020B0604020202020204" pitchFamily="34" charset="0"/>
                <a:ea typeface="Times New Roman" panose="02020603050405020304" pitchFamily="18" charset="0"/>
              </a:rPr>
              <a:t>The clothing you wear is important because it says something about what you value.</a:t>
            </a:r>
          </a:p>
          <a:p>
            <a:r>
              <a:rPr lang="en-US" sz="1800" spc="60" dirty="0">
                <a:solidFill>
                  <a:srgbClr val="000000"/>
                </a:solidFill>
                <a:latin typeface="Arial" panose="020B0604020202020204" pitchFamily="34" charset="0"/>
                <a:ea typeface="Times New Roman" panose="02020603050405020304" pitchFamily="18" charset="0"/>
              </a:rPr>
              <a:t>The dressing reveals something of who Christ is  in the heart of a person – Is Christ Lord? </a:t>
            </a:r>
          </a:p>
          <a:p>
            <a:r>
              <a:rPr lang="en-US" sz="1800" spc="60" dirty="0">
                <a:solidFill>
                  <a:srgbClr val="000000"/>
                </a:solidFill>
                <a:effectLst/>
                <a:latin typeface="Arial" panose="020B0604020202020204" pitchFamily="34" charset="0"/>
                <a:ea typeface="Times New Roman" panose="02020603050405020304" pitchFamily="18" charset="0"/>
              </a:rPr>
              <a:t>If yes, then you operate from the identity of being his disciple.</a:t>
            </a:r>
          </a:p>
          <a:p>
            <a:r>
              <a:rPr lang="en-US" sz="1800" spc="60" dirty="0">
                <a:solidFill>
                  <a:srgbClr val="000000"/>
                </a:solidFill>
                <a:latin typeface="Arial" panose="020B0604020202020204" pitchFamily="34" charset="0"/>
                <a:ea typeface="Times New Roman" panose="02020603050405020304" pitchFamily="18" charset="0"/>
              </a:rPr>
              <a:t>If in doubt, you operate for identity – You want to proof you have made it and so call for attention. </a:t>
            </a:r>
            <a:r>
              <a:rPr lang="en-US" sz="1800" spc="60" dirty="0">
                <a:solidFill>
                  <a:srgbClr val="000000"/>
                </a:solidFill>
                <a:effectLst/>
                <a:latin typeface="Arial" panose="020B0604020202020204" pitchFamily="34" charset="0"/>
                <a:ea typeface="Times New Roman" panose="02020603050405020304" pitchFamily="18" charset="0"/>
              </a:rPr>
              <a:t> </a:t>
            </a:r>
          </a:p>
          <a:p>
            <a:r>
              <a:rPr lang="en-US" sz="1800" dirty="0">
                <a:solidFill>
                  <a:srgbClr val="081C2A"/>
                </a:solidFill>
                <a:effectLst/>
                <a:latin typeface="Segoe UI" panose="020B0502040204020203" pitchFamily="34" charset="0"/>
                <a:ea typeface="Times New Roman" panose="02020603050405020304" pitchFamily="18" charset="0"/>
              </a:rPr>
              <a:t>Fashions that are immodest, selfishly draw attention to oneself, or blur the lines of gender are off-limits.</a:t>
            </a:r>
            <a:endParaRPr lang="en-US" sz="1800" spc="60" dirty="0">
              <a:solidFill>
                <a:srgbClr val="000000"/>
              </a:solidFill>
              <a:effectLst/>
              <a:latin typeface="Arial" panose="020B0604020202020204" pitchFamily="34" charset="0"/>
              <a:ea typeface="Times New Roman" panose="02020603050405020304" pitchFamily="18" charset="0"/>
            </a:endParaRPr>
          </a:p>
          <a:p>
            <a:endParaRPr lang="en-US" sz="1800" i="1" spc="60" dirty="0">
              <a:solidFill>
                <a:srgbClr val="000000"/>
              </a:solidFill>
              <a:latin typeface="Arial" panose="020B0604020202020204" pitchFamily="34" charset="0"/>
              <a:ea typeface="Times New Roman" panose="02020603050405020304" pitchFamily="18" charset="0"/>
            </a:endParaRPr>
          </a:p>
          <a:p>
            <a:r>
              <a:rPr lang="en-US" sz="1800" spc="60" dirty="0">
                <a:solidFill>
                  <a:srgbClr val="000000"/>
                </a:solidFill>
                <a:effectLst/>
                <a:latin typeface="Arial" panose="020B0604020202020204" pitchFamily="34" charset="0"/>
                <a:ea typeface="Times New Roman" panose="02020603050405020304" pitchFamily="18" charset="0"/>
              </a:rPr>
              <a:t>The depth of faith is what guides what to wear or what not to wear – The more you seek the kingdom of God and His righteousness, the more it reflects on your outward appearance</a:t>
            </a:r>
            <a:endParaRPr lang="en-AU" sz="1800" dirty="0">
              <a:effectLst/>
              <a:latin typeface="Times New Roman" panose="02020603050405020304" pitchFamily="18" charset="0"/>
              <a:ea typeface="Times New Roman" panose="02020603050405020304" pitchFamily="18" charset="0"/>
            </a:endParaRPr>
          </a:p>
          <a:p>
            <a:endParaRPr lang="en-AU" dirty="0"/>
          </a:p>
        </p:txBody>
      </p:sp>
    </p:spTree>
    <p:extLst>
      <p:ext uri="{BB962C8B-B14F-4D97-AF65-F5344CB8AC3E}">
        <p14:creationId xmlns:p14="http://schemas.microsoft.com/office/powerpoint/2010/main" val="466049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DB5EC-6FD4-4A0A-24D4-8D6DE552F75B}"/>
              </a:ext>
            </a:extLst>
          </p:cNvPr>
          <p:cNvSpPr>
            <a:spLocks noGrp="1"/>
          </p:cNvSpPr>
          <p:nvPr>
            <p:ph type="title"/>
          </p:nvPr>
        </p:nvSpPr>
        <p:spPr/>
        <p:txBody>
          <a:bodyPr/>
          <a:lstStyle/>
          <a:p>
            <a:r>
              <a:rPr lang="en-AU" dirty="0"/>
              <a:t>Challenge</a:t>
            </a:r>
          </a:p>
        </p:txBody>
      </p:sp>
      <p:sp>
        <p:nvSpPr>
          <p:cNvPr id="3" name="Content Placeholder 2">
            <a:extLst>
              <a:ext uri="{FF2B5EF4-FFF2-40B4-BE49-F238E27FC236}">
                <a16:creationId xmlns:a16="http://schemas.microsoft.com/office/drawing/2014/main" id="{8D96EE23-3B27-7851-1B04-FEDC93306655}"/>
              </a:ext>
            </a:extLst>
          </p:cNvPr>
          <p:cNvSpPr>
            <a:spLocks noGrp="1"/>
          </p:cNvSpPr>
          <p:nvPr>
            <p:ph idx="1"/>
          </p:nvPr>
        </p:nvSpPr>
        <p:spPr/>
        <p:txBody>
          <a:bodyPr>
            <a:normAutofit fontScale="92500" lnSpcReduction="10000"/>
          </a:bodyPr>
          <a:lstStyle/>
          <a:p>
            <a:r>
              <a:rPr lang="en-AU" dirty="0"/>
              <a:t>How people define fashion or being smart – Youth in desiring to be different can go into great lengths to be different. </a:t>
            </a:r>
          </a:p>
          <a:p>
            <a:r>
              <a:rPr lang="en-AU" dirty="0"/>
              <a:t>Inability to understand the expectations – In some places one has to wear a tie to be regarded serious or have a headscarf tied in a given fashion, etc. </a:t>
            </a:r>
          </a:p>
          <a:p>
            <a:r>
              <a:rPr lang="en-AU" dirty="0"/>
              <a:t>Inability to recognize that ‘you cannot not communicate’. Whether you are conscious or not, your physical appearance and grooming communicates. The issue is whether you are conscious of the message.</a:t>
            </a:r>
          </a:p>
          <a:p>
            <a:r>
              <a:rPr lang="en-AU" dirty="0"/>
              <a:t>Pictures, writings, colours, design, etc could be communicating message different from the one intended, yet they are more believable.</a:t>
            </a:r>
          </a:p>
          <a:p>
            <a:r>
              <a:rPr lang="en-US"/>
              <a:t>‘You </a:t>
            </a:r>
            <a:r>
              <a:rPr lang="en-US" dirty="0"/>
              <a:t>shall not make any cuts on your body for the dead or tattoo yourselves: I am </a:t>
            </a:r>
            <a:r>
              <a:rPr lang="en-US"/>
              <a:t>the Lord’ (Leviticus 19:28).</a:t>
            </a:r>
            <a:endParaRPr lang="en-AU" dirty="0"/>
          </a:p>
          <a:p>
            <a:endParaRPr lang="en-AU" dirty="0"/>
          </a:p>
          <a:p>
            <a:endParaRPr lang="en-AU" dirty="0"/>
          </a:p>
        </p:txBody>
      </p:sp>
    </p:spTree>
    <p:extLst>
      <p:ext uri="{BB962C8B-B14F-4D97-AF65-F5344CB8AC3E}">
        <p14:creationId xmlns:p14="http://schemas.microsoft.com/office/powerpoint/2010/main" val="1108187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867AE-E2D9-06D8-1E3B-677890CD2AF7}"/>
              </a:ext>
            </a:extLst>
          </p:cNvPr>
          <p:cNvSpPr>
            <a:spLocks noGrp="1"/>
          </p:cNvSpPr>
          <p:nvPr>
            <p:ph type="title"/>
          </p:nvPr>
        </p:nvSpPr>
        <p:spPr>
          <a:xfrm>
            <a:off x="838200" y="365125"/>
            <a:ext cx="10515600" cy="1325563"/>
          </a:xfrm>
        </p:spPr>
        <p:txBody>
          <a:bodyPr/>
          <a:lstStyle/>
          <a:p>
            <a:r>
              <a:rPr lang="en-AU" dirty="0"/>
              <a:t>Conclusion</a:t>
            </a:r>
          </a:p>
        </p:txBody>
      </p:sp>
      <p:sp>
        <p:nvSpPr>
          <p:cNvPr id="3" name="Content Placeholder 2">
            <a:extLst>
              <a:ext uri="{FF2B5EF4-FFF2-40B4-BE49-F238E27FC236}">
                <a16:creationId xmlns:a16="http://schemas.microsoft.com/office/drawing/2014/main" id="{C674A2B8-4047-A673-AD47-B80B7B82FC41}"/>
              </a:ext>
            </a:extLst>
          </p:cNvPr>
          <p:cNvSpPr>
            <a:spLocks noGrp="1"/>
          </p:cNvSpPr>
          <p:nvPr>
            <p:ph idx="1"/>
          </p:nvPr>
        </p:nvSpPr>
        <p:spPr>
          <a:xfrm>
            <a:off x="838200" y="1825625"/>
            <a:ext cx="10515600" cy="4351338"/>
          </a:xfrm>
        </p:spPr>
        <p:txBody>
          <a:bodyPr>
            <a:normAutofit lnSpcReduction="10000"/>
          </a:bodyPr>
          <a:lstStyle/>
          <a:p>
            <a:endParaRPr lang="en-US" dirty="0"/>
          </a:p>
          <a:p>
            <a:r>
              <a:rPr lang="en-US" dirty="0"/>
              <a:t>Help the young people to love the Lord enough to want to please Him in every way including their dressing. </a:t>
            </a:r>
          </a:p>
          <a:p>
            <a:r>
              <a:rPr lang="en-US" dirty="0"/>
              <a:t>Fashion can be an indicator of the idols in our lives. </a:t>
            </a:r>
          </a:p>
          <a:p>
            <a:r>
              <a:rPr lang="en-US" dirty="0"/>
              <a:t>When Christ is exclusively loved and valued, then you do whatever he tells you to do.</a:t>
            </a:r>
          </a:p>
          <a:p>
            <a:r>
              <a:rPr lang="en-US" dirty="0"/>
              <a:t>No desire to show off but be a witness.</a:t>
            </a:r>
          </a:p>
          <a:p>
            <a:r>
              <a:rPr lang="en-US" dirty="0"/>
              <a:t>Use clothing to facilitate communication of  who Christ is.</a:t>
            </a:r>
          </a:p>
          <a:p>
            <a:r>
              <a:rPr lang="en-US" dirty="0"/>
              <a:t>Beware of cultural biases that can block one from proper identification with the people. </a:t>
            </a:r>
          </a:p>
          <a:p>
            <a:endParaRPr lang="en-AU" dirty="0"/>
          </a:p>
        </p:txBody>
      </p:sp>
    </p:spTree>
    <p:extLst>
      <p:ext uri="{BB962C8B-B14F-4D97-AF65-F5344CB8AC3E}">
        <p14:creationId xmlns:p14="http://schemas.microsoft.com/office/powerpoint/2010/main" val="3359426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241</TotalTime>
  <Words>1204</Words>
  <Application>Microsoft Office PowerPoint</Application>
  <PresentationFormat>Widescreen</PresentationFormat>
  <Paragraphs>58</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Calibri Light</vt:lpstr>
      <vt:lpstr>Google Sans</vt:lpstr>
      <vt:lpstr>Segoe UI</vt:lpstr>
      <vt:lpstr>system-ui</vt:lpstr>
      <vt:lpstr>Times New Roman</vt:lpstr>
      <vt:lpstr>Office Theme</vt:lpstr>
      <vt:lpstr>KSCF –KEAT Monthly Fellowship 18 the June, 2023</vt:lpstr>
      <vt:lpstr>Clothing is basic human need </vt:lpstr>
      <vt:lpstr>The need for clothing is cultural</vt:lpstr>
      <vt:lpstr>WHAT THE BIBLE SAYS ABOUT DRESSING</vt:lpstr>
      <vt:lpstr>Value attached to clothing – Cultural or biblical?</vt:lpstr>
      <vt:lpstr>Inculcate a healthy sense of self</vt:lpstr>
      <vt:lpstr>In the world but not of the world</vt:lpstr>
      <vt:lpstr>Challenge</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KSCF –KEAT Monthly Fellowship 18 the June, 2023</dc:title>
  <dc:creator>Dr. Rebecca Nganga</dc:creator>
  <cp:lastModifiedBy>Dr. Rebecca Nganga</cp:lastModifiedBy>
  <cp:revision>4</cp:revision>
  <dcterms:created xsi:type="dcterms:W3CDTF">2023-06-18T11:22:28Z</dcterms:created>
  <dcterms:modified xsi:type="dcterms:W3CDTF">2023-06-18T15:24:05Z</dcterms:modified>
</cp:coreProperties>
</file>