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88" r:id="rId4"/>
    <p:sldId id="289" r:id="rId5"/>
    <p:sldId id="258" r:id="rId6"/>
    <p:sldId id="259" r:id="rId7"/>
    <p:sldId id="260" r:id="rId8"/>
    <p:sldId id="280" r:id="rId9"/>
    <p:sldId id="261" r:id="rId10"/>
    <p:sldId id="262" r:id="rId11"/>
    <p:sldId id="264" r:id="rId12"/>
    <p:sldId id="265" r:id="rId13"/>
    <p:sldId id="267" r:id="rId14"/>
    <p:sldId id="268" r:id="rId15"/>
    <p:sldId id="270" r:id="rId16"/>
    <p:sldId id="271" r:id="rId17"/>
    <p:sldId id="272" r:id="rId18"/>
    <p:sldId id="279" r:id="rId19"/>
    <p:sldId id="281" r:id="rId20"/>
    <p:sldId id="282" r:id="rId21"/>
    <p:sldId id="283" r:id="rId22"/>
    <p:sldId id="284" r:id="rId23"/>
    <p:sldId id="285" r:id="rId24"/>
    <p:sldId id="286" r:id="rId25"/>
    <p:sldId id="28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94660"/>
  </p:normalViewPr>
  <p:slideViewPr>
    <p:cSldViewPr>
      <p:cViewPr varScale="1">
        <p:scale>
          <a:sx n="97" d="100"/>
          <a:sy n="97" d="100"/>
        </p:scale>
        <p:origin x="1932" y="30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4A4A4E-22CC-47EE-AC70-F62160366C76}" type="datetimeFigureOut">
              <a:rPr lang="en-US" smtClean="0"/>
              <a:t>10/13/2025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F26038-BD1B-418E-B6EB-049795A55D6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AF26038-BD1B-418E-B6EB-049795A55D68}"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F7A5A65E-8E73-49C9-8797-729B61B1CF3C}" type="datetimeFigureOut">
              <a:rPr lang="en-US" smtClean="0"/>
              <a:pPr/>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9CF50D-B341-4A54-8844-4B10E5726199}"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7A5A65E-8E73-49C9-8797-729B61B1CF3C}" type="datetimeFigureOut">
              <a:rPr lang="en-US" smtClean="0"/>
              <a:pPr/>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9CF50D-B341-4A54-8844-4B10E572619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7A5A65E-8E73-49C9-8797-729B61B1CF3C}" type="datetimeFigureOut">
              <a:rPr lang="en-US" smtClean="0"/>
              <a:pPr/>
              <a:t>10/13/2025</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219CF50D-B341-4A54-8844-4B10E572619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7A5A65E-8E73-49C9-8797-729B61B1CF3C}" type="datetimeFigureOut">
              <a:rPr lang="en-US" smtClean="0"/>
              <a:pPr/>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9CF50D-B341-4A54-8844-4B10E572619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7A5A65E-8E73-49C9-8797-729B61B1CF3C}" type="datetimeFigureOut">
              <a:rPr lang="en-US" smtClean="0"/>
              <a:pPr/>
              <a:t>10/13/2025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9CF50D-B341-4A54-8844-4B10E572619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7A5A65E-8E73-49C9-8797-729B61B1CF3C}" type="datetimeFigureOut">
              <a:rPr lang="en-US" smtClean="0"/>
              <a:pPr/>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9CF50D-B341-4A54-8844-4B10E572619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7A5A65E-8E73-49C9-8797-729B61B1CF3C}" type="datetimeFigureOut">
              <a:rPr lang="en-US" smtClean="0"/>
              <a:pPr/>
              <a:t>10/13/2025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9CF50D-B341-4A54-8844-4B10E572619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7A5A65E-8E73-49C9-8797-729B61B1CF3C}" type="datetimeFigureOut">
              <a:rPr lang="en-US" smtClean="0"/>
              <a:pPr/>
              <a:t>10/13/2025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9CF50D-B341-4A54-8844-4B10E572619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A5A65E-8E73-49C9-8797-729B61B1CF3C}" type="datetimeFigureOut">
              <a:rPr lang="en-US" smtClean="0"/>
              <a:pPr/>
              <a:t>10/13/2025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9CF50D-B341-4A54-8844-4B10E572619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7A5A65E-8E73-49C9-8797-729B61B1CF3C}" type="datetimeFigureOut">
              <a:rPr lang="en-US" smtClean="0"/>
              <a:pPr/>
              <a:t>10/13/2025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9CF50D-B341-4A54-8844-4B10E5726199}"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F7A5A65E-8E73-49C9-8797-729B61B1CF3C}" type="datetimeFigureOut">
              <a:rPr lang="en-US" smtClean="0"/>
              <a:pPr/>
              <a:t>10/13/2025</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219CF50D-B341-4A54-8844-4B10E572619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7A5A65E-8E73-49C9-8797-729B61B1CF3C}" type="datetimeFigureOut">
              <a:rPr lang="en-US" smtClean="0"/>
              <a:pPr/>
              <a:t>10/13/2025</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219CF50D-B341-4A54-8844-4B10E572619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Modeling Kingdom Values in the secular environment </a:t>
            </a:r>
          </a:p>
        </p:txBody>
      </p:sp>
      <p:sp>
        <p:nvSpPr>
          <p:cNvPr id="3" name="Subtitle 2"/>
          <p:cNvSpPr>
            <a:spLocks noGrp="1"/>
          </p:cNvSpPr>
          <p:nvPr>
            <p:ph type="subTitle" idx="1"/>
          </p:nvPr>
        </p:nvSpPr>
        <p:spPr/>
        <p:txBody>
          <a:bodyPr/>
          <a:lstStyle/>
          <a:p>
            <a:r>
              <a:rPr lang="en-US" dirty="0"/>
              <a:t>October 14,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t>
            </a:r>
          </a:p>
        </p:txBody>
      </p:sp>
      <p:sp>
        <p:nvSpPr>
          <p:cNvPr id="3" name="Content Placeholder 2"/>
          <p:cNvSpPr>
            <a:spLocks noGrp="1"/>
          </p:cNvSpPr>
          <p:nvPr>
            <p:ph idx="1"/>
          </p:nvPr>
        </p:nvSpPr>
        <p:spPr/>
        <p:txBody>
          <a:bodyPr>
            <a:normAutofit/>
          </a:bodyPr>
          <a:lstStyle/>
          <a:p>
            <a:pPr>
              <a:buNone/>
            </a:pPr>
            <a:r>
              <a:rPr lang="en-US" sz="4000" dirty="0"/>
              <a:t>	</a:t>
            </a:r>
            <a:r>
              <a:rPr lang="en-US" sz="4000" b="1" dirty="0"/>
              <a:t>Uses of Salt:</a:t>
            </a:r>
          </a:p>
          <a:p>
            <a:r>
              <a:rPr lang="en-US" sz="3600" b="1" dirty="0"/>
              <a:t>A seasoning</a:t>
            </a:r>
          </a:p>
          <a:p>
            <a:r>
              <a:rPr lang="en-US" sz="3600" b="1" dirty="0"/>
              <a:t>A preservative</a:t>
            </a:r>
          </a:p>
          <a:p>
            <a:pPr>
              <a:buNone/>
            </a:pPr>
            <a:r>
              <a:rPr lang="en-US" sz="3600" b="1" dirty="0"/>
              <a:t>	Followers of Jesus Christ are to be the salt that flavors a tasteless world and we are to be the salt that preserves a decaying world.</a:t>
            </a:r>
          </a:p>
          <a:p>
            <a:pPr marL="633222" indent="-514350">
              <a:buNone/>
            </a:pPr>
            <a:endParaRPr lang="en-US"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normAutofit/>
          </a:bodyPr>
          <a:lstStyle/>
          <a:p>
            <a:pPr>
              <a:buNone/>
            </a:pPr>
            <a:r>
              <a:rPr lang="en-US" dirty="0"/>
              <a:t>	</a:t>
            </a:r>
            <a:r>
              <a:rPr lang="en-US" b="1" dirty="0"/>
              <a:t> What does it take to arrest the spread of evil? Salt. That’s what Jesus was talking about. Salt stops the spread of moral evil and preserves society from total corruption. </a:t>
            </a:r>
          </a:p>
          <a:p>
            <a:pPr>
              <a:buNone/>
            </a:pPr>
            <a:endParaRPr lang="en-US" dirty="0"/>
          </a:p>
          <a:p>
            <a:pPr>
              <a:buNone/>
            </a:pPr>
            <a:r>
              <a:rPr lang="en-US" b="1" dirty="0"/>
              <a:t>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r>
              <a:rPr lang="en-US" dirty="0"/>
              <a:t>	</a:t>
            </a:r>
            <a:r>
              <a:rPr lang="en-US" b="1" dirty="0"/>
              <a:t>A Little Salt Is All You Need</a:t>
            </a:r>
            <a:endParaRPr lang="en-US" dirty="0"/>
          </a:p>
          <a:p>
            <a:pPr>
              <a:buNone/>
            </a:pPr>
            <a:endParaRPr lang="en-US" dirty="0"/>
          </a:p>
          <a:p>
            <a:pPr>
              <a:buNone/>
            </a:pPr>
            <a:r>
              <a:rPr lang="en-US" dirty="0"/>
              <a:t>	</a:t>
            </a:r>
            <a:r>
              <a:rPr lang="en-US" b="1" dirty="0"/>
              <a:t>The story of Abraham interceding for Sodom: God was willing to save a whole city if only ten people were righteous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t>
            </a:r>
          </a:p>
        </p:txBody>
      </p:sp>
      <p:sp>
        <p:nvSpPr>
          <p:cNvPr id="3" name="Content Placeholder 2"/>
          <p:cNvSpPr>
            <a:spLocks noGrp="1"/>
          </p:cNvSpPr>
          <p:nvPr>
            <p:ph idx="1"/>
          </p:nvPr>
        </p:nvSpPr>
        <p:spPr/>
        <p:txBody>
          <a:bodyPr>
            <a:normAutofit lnSpcReduction="10000"/>
          </a:bodyPr>
          <a:lstStyle/>
          <a:p>
            <a:pPr>
              <a:buNone/>
            </a:pPr>
            <a:r>
              <a:rPr lang="en-US" dirty="0"/>
              <a:t>	</a:t>
            </a:r>
            <a:r>
              <a:rPr lang="en-US" b="1" dirty="0"/>
              <a:t>“We should not underestimate the significance of a small group of people who have a vision of a just and gentle world… . The governing values of a whole culture may be changed when 2% of its people have a new vision.” </a:t>
            </a:r>
          </a:p>
          <a:p>
            <a:pPr>
              <a:buNone/>
            </a:pPr>
            <a:r>
              <a:rPr lang="en-US" b="1" dirty="0"/>
              <a:t>	(Robert </a:t>
            </a:r>
            <a:r>
              <a:rPr lang="en-US" b="1" dirty="0" err="1"/>
              <a:t>Bellah</a:t>
            </a:r>
            <a:r>
              <a:rPr lang="en-US" b="1" dirty="0"/>
              <a:t> - Sociologist at the Institute for Advanced Studies, Princeton University) </a:t>
            </a:r>
          </a:p>
          <a:p>
            <a:pPr>
              <a:buNone/>
            </a:pPr>
            <a:endParaRPr lang="en-US" dirty="0"/>
          </a:p>
          <a:p>
            <a:pPr>
              <a:buNone/>
            </a:pPr>
            <a:r>
              <a:rPr lang="en-US" b="1" dirty="0"/>
              <a:t>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914400" indent="-914400"/>
            <a:endParaRPr lang="en-US" dirty="0"/>
          </a:p>
        </p:txBody>
      </p:sp>
      <p:sp>
        <p:nvSpPr>
          <p:cNvPr id="3" name="Content Placeholder 2"/>
          <p:cNvSpPr>
            <a:spLocks noGrp="1"/>
          </p:cNvSpPr>
          <p:nvPr>
            <p:ph idx="1"/>
          </p:nvPr>
        </p:nvSpPr>
        <p:spPr/>
        <p:txBody>
          <a:bodyPr>
            <a:normAutofit/>
          </a:bodyPr>
          <a:lstStyle/>
          <a:p>
            <a:pPr>
              <a:buNone/>
            </a:pPr>
            <a:r>
              <a:rPr lang="en-US" b="1" dirty="0"/>
              <a:t>What it means to be Salt: </a:t>
            </a:r>
          </a:p>
          <a:p>
            <a:pPr>
              <a:buNone/>
            </a:pPr>
            <a:r>
              <a:rPr lang="en-US" b="1" i="1" dirty="0"/>
              <a:t>	</a:t>
            </a:r>
            <a:r>
              <a:rPr lang="en-US" b="1" dirty="0"/>
              <a:t> Being the salt of the earth means acting as a purifying agent to hinder the spread of evil. We who follow Jesus Christ are to be a “moral disinfectant” stopping the spread of evil. We are to be the conscience of the community, speaking out for what it true and right.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Matthew 5:14-16 </a:t>
            </a:r>
          </a:p>
        </p:txBody>
      </p:sp>
      <p:sp>
        <p:nvSpPr>
          <p:cNvPr id="3" name="Content Placeholder 2"/>
          <p:cNvSpPr>
            <a:spLocks noGrp="1"/>
          </p:cNvSpPr>
          <p:nvPr>
            <p:ph idx="1"/>
          </p:nvPr>
        </p:nvSpPr>
        <p:spPr/>
        <p:txBody>
          <a:bodyPr>
            <a:normAutofit/>
          </a:bodyPr>
          <a:lstStyle/>
          <a:p>
            <a:pPr>
              <a:buNone/>
            </a:pPr>
            <a:r>
              <a:rPr lang="en-US" i="1" baseline="30000" dirty="0"/>
              <a:t>	</a:t>
            </a:r>
            <a:r>
              <a:rPr lang="en-US" b="1" dirty="0"/>
              <a:t> “You are the light of the world. A city on a hill cannot be hidden. Neither do people light a lamp and put it under a bowl. Instead they put it on its stand, and it gives light to everyone in the house. In the same way, let your light shine before men, that they may see your good deeds and praise your Father who is in heaven.”</a:t>
            </a:r>
            <a:r>
              <a:rPr lang="en-US" dirty="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Meaning:</a:t>
            </a:r>
          </a:p>
        </p:txBody>
      </p:sp>
      <p:sp>
        <p:nvSpPr>
          <p:cNvPr id="3" name="Content Placeholder 2"/>
          <p:cNvSpPr>
            <a:spLocks noGrp="1"/>
          </p:cNvSpPr>
          <p:nvPr>
            <p:ph idx="1"/>
          </p:nvPr>
        </p:nvSpPr>
        <p:spPr/>
        <p:txBody>
          <a:bodyPr>
            <a:normAutofit lnSpcReduction="10000"/>
          </a:bodyPr>
          <a:lstStyle/>
          <a:p>
            <a:pPr>
              <a:buNone/>
            </a:pPr>
            <a:r>
              <a:rPr lang="en-US" i="1" baseline="30000" dirty="0"/>
              <a:t>	</a:t>
            </a:r>
            <a:r>
              <a:rPr lang="en-US" dirty="0"/>
              <a:t> </a:t>
            </a:r>
            <a:r>
              <a:rPr lang="en-US" b="1" dirty="0"/>
              <a:t>The dictionary defines light as “a source of illumination.” </a:t>
            </a:r>
          </a:p>
          <a:p>
            <a:pPr>
              <a:buNone/>
            </a:pPr>
            <a:endParaRPr lang="en-US" b="1" dirty="0"/>
          </a:p>
          <a:p>
            <a:pPr>
              <a:buNone/>
            </a:pPr>
            <a:r>
              <a:rPr lang="en-US" b="1" dirty="0"/>
              <a:t>	To be the light of the world means illuminating the darkness so that others may see reality</a:t>
            </a:r>
          </a:p>
          <a:p>
            <a:pPr>
              <a:buNone/>
            </a:pPr>
            <a:endParaRPr lang="en-US" b="1" dirty="0"/>
          </a:p>
          <a:p>
            <a:pPr>
              <a:buNone/>
            </a:pPr>
            <a:r>
              <a:rPr lang="en-US" b="1" dirty="0"/>
              <a:t>	When you confront wrong thinking, that’s turning on the light so people can see things as they really are.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Two things that happen when you shine your light:</a:t>
            </a:r>
          </a:p>
        </p:txBody>
      </p:sp>
      <p:sp>
        <p:nvSpPr>
          <p:cNvPr id="3" name="Content Placeholder 2"/>
          <p:cNvSpPr>
            <a:spLocks noGrp="1"/>
          </p:cNvSpPr>
          <p:nvPr>
            <p:ph idx="1"/>
          </p:nvPr>
        </p:nvSpPr>
        <p:spPr/>
        <p:txBody>
          <a:bodyPr/>
          <a:lstStyle/>
          <a:p>
            <a:pPr marL="861822" indent="-742950">
              <a:buFont typeface="+mj-lt"/>
              <a:buAutoNum type="arabicPeriod"/>
            </a:pPr>
            <a:r>
              <a:rPr lang="en-US" sz="4000" b="1" dirty="0"/>
              <a:t>Men will see your good deeds</a:t>
            </a:r>
          </a:p>
          <a:p>
            <a:pPr marL="861822" indent="-742950">
              <a:buNone/>
            </a:pPr>
            <a:r>
              <a:rPr lang="en-US" sz="4000" b="1" dirty="0"/>
              <a:t>	Good (Greek – </a:t>
            </a:r>
            <a:r>
              <a:rPr lang="en-US" sz="4000" b="1" dirty="0" err="1"/>
              <a:t>kalos</a:t>
            </a:r>
            <a:r>
              <a:rPr lang="en-US" sz="4000" b="1" dirty="0"/>
              <a:t> meaning attractive or beautiful or lovely. It is that which is pleasing to the eye).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2nd when you shine your light before men:</a:t>
            </a:r>
          </a:p>
        </p:txBody>
      </p:sp>
      <p:sp>
        <p:nvSpPr>
          <p:cNvPr id="3" name="Content Placeholder 2"/>
          <p:cNvSpPr>
            <a:spLocks noGrp="1"/>
          </p:cNvSpPr>
          <p:nvPr>
            <p:ph idx="1"/>
          </p:nvPr>
        </p:nvSpPr>
        <p:spPr/>
        <p:txBody>
          <a:bodyPr>
            <a:normAutofit/>
          </a:bodyPr>
          <a:lstStyle/>
          <a:p>
            <a:pPr marL="633222" indent="-514350">
              <a:buAutoNum type="arabicPeriod" startAt="2"/>
            </a:pPr>
            <a:r>
              <a:rPr lang="en-US" sz="3600" b="1" u="sng" dirty="0"/>
              <a:t>They give God the credit</a:t>
            </a:r>
          </a:p>
          <a:p>
            <a:pPr marL="633222" indent="-514350">
              <a:buAutoNum type="arabicPeriod" startAt="2"/>
            </a:pPr>
            <a:endParaRPr lang="en-US" sz="3600" b="1" i="1" u="sng" dirty="0"/>
          </a:p>
          <a:p>
            <a:pPr marL="633222" indent="-514350">
              <a:buNone/>
            </a:pPr>
            <a:r>
              <a:rPr lang="en-US" sz="3600" dirty="0"/>
              <a:t>	</a:t>
            </a:r>
            <a:r>
              <a:rPr lang="en-US" sz="3600" b="1" dirty="0"/>
              <a:t>Verse 16 says, “They praise your Father who is in heaven.”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 </a:t>
            </a:r>
          </a:p>
        </p:txBody>
      </p:sp>
      <p:sp>
        <p:nvSpPr>
          <p:cNvPr id="3" name="Content Placeholder 2"/>
          <p:cNvSpPr>
            <a:spLocks noGrp="1"/>
          </p:cNvSpPr>
          <p:nvPr>
            <p:ph idx="1"/>
          </p:nvPr>
        </p:nvSpPr>
        <p:spPr/>
        <p:txBody>
          <a:bodyPr>
            <a:normAutofit/>
          </a:bodyPr>
          <a:lstStyle/>
          <a:p>
            <a:pPr>
              <a:buNone/>
            </a:pPr>
            <a:r>
              <a:rPr lang="en-US" dirty="0"/>
              <a:t>	</a:t>
            </a:r>
            <a:r>
              <a:rPr lang="en-US" b="1" dirty="0"/>
              <a:t>Jeremiah"5:1</a:t>
            </a:r>
          </a:p>
          <a:p>
            <a:pPr>
              <a:buNone/>
            </a:pPr>
            <a:r>
              <a:rPr lang="en-US" b="1" dirty="0"/>
              <a:t>	“Go up and down the streets of Jerusalem, look around and consider, search through her squares. If you can find but one person who deals honestly and seeks the truth, I will forgive this city.”</a:t>
            </a:r>
            <a:endParaRPr lang="en-US" dirty="0"/>
          </a:p>
          <a:p>
            <a:pPr>
              <a:buNone/>
            </a:pPr>
            <a:endParaRPr lang="en-US" dirty="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Introduction:</a:t>
            </a:r>
          </a:p>
        </p:txBody>
      </p:sp>
      <p:sp>
        <p:nvSpPr>
          <p:cNvPr id="3" name="Content Placeholder 2"/>
          <p:cNvSpPr>
            <a:spLocks noGrp="1"/>
          </p:cNvSpPr>
          <p:nvPr>
            <p:ph idx="1"/>
          </p:nvPr>
        </p:nvSpPr>
        <p:spPr/>
        <p:txBody>
          <a:bodyPr>
            <a:normAutofit/>
          </a:bodyPr>
          <a:lstStyle/>
          <a:p>
            <a:pPr>
              <a:buNone/>
            </a:pPr>
            <a:r>
              <a:rPr lang="en-US" dirty="0"/>
              <a:t>	</a:t>
            </a:r>
            <a:r>
              <a:rPr lang="en-US" sz="2800" b="1" dirty="0"/>
              <a:t>A Christian as a follower of Jesus is called to be set-apart from the world, follow Christ and </a:t>
            </a:r>
            <a:r>
              <a:rPr lang="en-US" sz="2800" b="1" dirty="0" err="1"/>
              <a:t>leav</a:t>
            </a:r>
            <a:r>
              <a:rPr lang="en-US" sz="2800" b="1" dirty="0"/>
              <a:t> the world behind</a:t>
            </a:r>
          </a:p>
          <a:p>
            <a:pPr>
              <a:buNone/>
            </a:pPr>
            <a:endParaRPr lang="en-US" sz="2800" b="1" dirty="0"/>
          </a:p>
          <a:p>
            <a:pPr>
              <a:buNone/>
            </a:pPr>
            <a:r>
              <a:rPr lang="en-US" sz="2800" b="1" dirty="0"/>
              <a:t>Hebrews 12: 1-2 – Therefore since we are surrounded by a great cloud of witnesses, let us throw off everything that hinders us and the sin that so easily entangles us. And let us run with perseverance the race that is marked out for us. Fixing our eyes on Jesus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a:t>	</a:t>
            </a:r>
            <a:r>
              <a:rPr lang="en-US" sz="3600" b="1" dirty="0"/>
              <a:t>The Bible says God is looking for one person and with one person He can change the destiny of the city. God doesn’t need 10,000 people to change history. He only needs one person. </a:t>
            </a:r>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p:txBody>
          <a:bodyPr/>
          <a:lstStyle/>
          <a:p>
            <a:pPr>
              <a:buNone/>
            </a:pPr>
            <a:r>
              <a:rPr lang="en-US" dirty="0"/>
              <a:t>	</a:t>
            </a:r>
            <a:r>
              <a:rPr lang="en-US" b="1" dirty="0"/>
              <a:t>What will have to happen for us to once again become salt and light in the world?</a:t>
            </a:r>
          </a:p>
          <a:p>
            <a:pPr marL="633222" indent="-514350">
              <a:buFont typeface="+mj-lt"/>
              <a:buAutoNum type="arabicPeriod"/>
            </a:pPr>
            <a:r>
              <a:rPr lang="en-US" b="1" dirty="0"/>
              <a:t>We must actively decide to become purifying agents who hinder the spread of evil.</a:t>
            </a:r>
          </a:p>
          <a:p>
            <a:pPr marL="633222" indent="-514350">
              <a:buFont typeface="+mj-lt"/>
              <a:buAutoNum type="arabicPeriod"/>
            </a:pPr>
            <a:r>
              <a:rPr lang="en-US" b="1" dirty="0"/>
              <a:t>We must actively decide to illuminate the spiritual darkness around us by the boldness of our speech and by the beauty of our life.</a:t>
            </a:r>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Commitment to be salt:</a:t>
            </a:r>
          </a:p>
        </p:txBody>
      </p:sp>
      <p:sp>
        <p:nvSpPr>
          <p:cNvPr id="3" name="Content Placeholder 2"/>
          <p:cNvSpPr>
            <a:spLocks noGrp="1"/>
          </p:cNvSpPr>
          <p:nvPr>
            <p:ph idx="1"/>
          </p:nvPr>
        </p:nvSpPr>
        <p:spPr/>
        <p:txBody>
          <a:bodyPr>
            <a:normAutofit lnSpcReduction="10000"/>
          </a:bodyPr>
          <a:lstStyle/>
          <a:p>
            <a:pPr>
              <a:buNone/>
            </a:pPr>
            <a:r>
              <a:rPr lang="en-US" dirty="0"/>
              <a:t>	</a:t>
            </a:r>
            <a:r>
              <a:rPr lang="en-US" b="1" dirty="0"/>
              <a:t>I will be a purifying agent to hinder the spread of evil as God gives me the opportunity. That may mean speaking up at the office. It may mean refusing to get involved in certain holiday traditions. It may mean rocking the boat where you work. It may mean taking some criticism for your faith. It may mean taking an unpopular stand on public issues. Remember, salt stings and then it cleanses.</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Commitment to be light</a:t>
            </a:r>
          </a:p>
        </p:txBody>
      </p:sp>
      <p:sp>
        <p:nvSpPr>
          <p:cNvPr id="3" name="Content Placeholder 2"/>
          <p:cNvSpPr>
            <a:spLocks noGrp="1"/>
          </p:cNvSpPr>
          <p:nvPr>
            <p:ph idx="1"/>
          </p:nvPr>
        </p:nvSpPr>
        <p:spPr/>
        <p:txBody>
          <a:bodyPr>
            <a:normAutofit/>
          </a:bodyPr>
          <a:lstStyle/>
          <a:p>
            <a:pPr>
              <a:buNone/>
            </a:pPr>
            <a:r>
              <a:rPr lang="en-US" dirty="0"/>
              <a:t>	 </a:t>
            </a:r>
            <a:r>
              <a:rPr lang="en-US" b="1" dirty="0"/>
              <a:t>I will illuminate the spiritual darkness around me by the boldness of my speech and the beauty of my life through: </a:t>
            </a:r>
          </a:p>
          <a:p>
            <a:r>
              <a:rPr lang="en-US" b="1" dirty="0"/>
              <a:t>deeds of everyday kindness. </a:t>
            </a:r>
          </a:p>
          <a:p>
            <a:r>
              <a:rPr lang="en-US" b="1" dirty="0"/>
              <a:t>It may mean going out of my way to help a friend. </a:t>
            </a:r>
          </a:p>
          <a:p>
            <a:r>
              <a:rPr lang="en-US" b="1" dirty="0"/>
              <a:t>Openly identifying myself as a Christian. </a:t>
            </a:r>
          </a:p>
          <a:p>
            <a:r>
              <a:rPr lang="en-US" b="1" dirty="0"/>
              <a:t>It will probably cost money and time.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a:t>	</a:t>
            </a:r>
            <a:r>
              <a:rPr lang="en-US" sz="3600" b="1" dirty="0"/>
              <a:t>We aren’t called to save the world. But we are called to make a difference. We can’t do everything. But we can do something. And what we can do, we ought to do. That’s what being salt and light is all about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a:t>	</a:t>
            </a:r>
            <a:r>
              <a:rPr lang="en-US" sz="3600" b="1" dirty="0"/>
              <a:t>When good people do nothing, evil will prosper. </a:t>
            </a:r>
          </a:p>
          <a:p>
            <a:pPr>
              <a:buNone/>
            </a:pPr>
            <a:endParaRPr lang="en-US" sz="3600" b="1" dirty="0"/>
          </a:p>
          <a:p>
            <a:pPr>
              <a:buNone/>
            </a:pPr>
            <a:r>
              <a:rPr lang="en-US" sz="3600" b="1" dirty="0"/>
              <a:t>	With all the evil going on in Kenya today, may the Lord find you today</a:t>
            </a:r>
          </a:p>
          <a:p>
            <a:pPr>
              <a:buNone/>
            </a:pPr>
            <a:endParaRPr lang="en-US" sz="3600" b="1" dirty="0"/>
          </a:p>
          <a:p>
            <a:pPr>
              <a:buNone/>
            </a:pPr>
            <a:r>
              <a:rPr lang="en-US" sz="3600" b="1" dirty="0"/>
              <a:t>	Amen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82F80-FD28-6CDE-8507-48C3B4A0DCB2}"/>
              </a:ext>
            </a:extLst>
          </p:cNvPr>
          <p:cNvSpPr>
            <a:spLocks noGrp="1"/>
          </p:cNvSpPr>
          <p:nvPr>
            <p:ph type="title"/>
          </p:nvPr>
        </p:nvSpPr>
        <p:spPr/>
        <p:txBody>
          <a:bodyPr/>
          <a:lstStyle/>
          <a:p>
            <a:r>
              <a:rPr lang="en-US" dirty="0"/>
              <a:t>Secular Vs Sacred</a:t>
            </a:r>
            <a:endParaRPr lang="en-KE" dirty="0"/>
          </a:p>
        </p:txBody>
      </p:sp>
      <p:sp>
        <p:nvSpPr>
          <p:cNvPr id="3" name="Content Placeholder 2">
            <a:extLst>
              <a:ext uri="{FF2B5EF4-FFF2-40B4-BE49-F238E27FC236}">
                <a16:creationId xmlns:a16="http://schemas.microsoft.com/office/drawing/2014/main" id="{C1E275FA-1D39-DB2A-6A1B-3A5CF7F7405A}"/>
              </a:ext>
            </a:extLst>
          </p:cNvPr>
          <p:cNvSpPr>
            <a:spLocks noGrp="1"/>
          </p:cNvSpPr>
          <p:nvPr>
            <p:ph idx="1"/>
          </p:nvPr>
        </p:nvSpPr>
        <p:spPr/>
        <p:txBody>
          <a:bodyPr/>
          <a:lstStyle/>
          <a:p>
            <a:r>
              <a:rPr lang="en-US" b="1" dirty="0"/>
              <a:t>1 John 2: 15-17 Do not love the world or anything in the world. For everything in the world – the lust of the flesh, the lust of the eyes and the pride of life comes not from the Father but from the world. The world and its desires pass away, but whoever does the will of God lives forever.  </a:t>
            </a:r>
            <a:endParaRPr lang="en-KE" b="1" dirty="0"/>
          </a:p>
        </p:txBody>
      </p:sp>
    </p:spTree>
    <p:extLst>
      <p:ext uri="{BB962C8B-B14F-4D97-AF65-F5344CB8AC3E}">
        <p14:creationId xmlns:p14="http://schemas.microsoft.com/office/powerpoint/2010/main" val="228430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343EF-895C-13BA-F16D-DA6250715C9A}"/>
              </a:ext>
            </a:extLst>
          </p:cNvPr>
          <p:cNvSpPr>
            <a:spLocks noGrp="1"/>
          </p:cNvSpPr>
          <p:nvPr>
            <p:ph type="title"/>
          </p:nvPr>
        </p:nvSpPr>
        <p:spPr/>
        <p:txBody>
          <a:bodyPr/>
          <a:lstStyle/>
          <a:p>
            <a:r>
              <a:rPr lang="en-US" dirty="0"/>
              <a:t>Points from the Text</a:t>
            </a:r>
            <a:endParaRPr lang="en-KE" dirty="0"/>
          </a:p>
        </p:txBody>
      </p:sp>
      <p:sp>
        <p:nvSpPr>
          <p:cNvPr id="3" name="Content Placeholder 2">
            <a:extLst>
              <a:ext uri="{FF2B5EF4-FFF2-40B4-BE49-F238E27FC236}">
                <a16:creationId xmlns:a16="http://schemas.microsoft.com/office/drawing/2014/main" id="{E7261C59-8413-6105-677A-8896963F7BF8}"/>
              </a:ext>
            </a:extLst>
          </p:cNvPr>
          <p:cNvSpPr>
            <a:spLocks noGrp="1"/>
          </p:cNvSpPr>
          <p:nvPr>
            <p:ph idx="1"/>
          </p:nvPr>
        </p:nvSpPr>
        <p:spPr/>
        <p:txBody>
          <a:bodyPr/>
          <a:lstStyle/>
          <a:p>
            <a:pPr marL="118872" indent="0">
              <a:buNone/>
            </a:pPr>
            <a:r>
              <a:rPr lang="en-US" sz="2400" dirty="0"/>
              <a:t>a) The Command not to love the world</a:t>
            </a:r>
          </a:p>
          <a:p>
            <a:pPr marL="118872" indent="0">
              <a:buNone/>
            </a:pPr>
            <a:r>
              <a:rPr lang="en-US" sz="2400" dirty="0"/>
              <a:t>Worldliness – an anti-God, temporal value and philosophy system that shapes life in rebellion against God. </a:t>
            </a:r>
          </a:p>
          <a:p>
            <a:pPr marL="118872" indent="0">
              <a:buNone/>
            </a:pPr>
            <a:r>
              <a:rPr lang="en-US" sz="2400" dirty="0"/>
              <a:t>b) You cannot love the world and God at the same time</a:t>
            </a:r>
          </a:p>
          <a:p>
            <a:pPr marL="118872" indent="0">
              <a:buNone/>
            </a:pPr>
            <a:r>
              <a:rPr lang="en-US" sz="2400" dirty="0"/>
              <a:t>Mathew 6:24 – No one can serve two masters at the same time</a:t>
            </a:r>
          </a:p>
          <a:p>
            <a:pPr marL="118872" indent="0">
              <a:buNone/>
            </a:pPr>
            <a:endParaRPr lang="en-US" sz="2400" dirty="0"/>
          </a:p>
          <a:p>
            <a:r>
              <a:rPr lang="en-US" sz="2400" dirty="0"/>
              <a:t>Lust of the flesh – sinful passions that arise from within us</a:t>
            </a:r>
          </a:p>
          <a:p>
            <a:r>
              <a:rPr lang="en-US" sz="2400" dirty="0"/>
              <a:t>Lust of the eyes – sinful desires that arise from what we see with our eyes and experience through our senses</a:t>
            </a:r>
          </a:p>
          <a:p>
            <a:r>
              <a:rPr lang="en-US" sz="2400" dirty="0"/>
              <a:t>Pride of life -  a boastful pride that wants everyone to see me and glorify me</a:t>
            </a:r>
          </a:p>
          <a:p>
            <a:pPr marL="118872" indent="0">
              <a:buNone/>
            </a:pPr>
            <a:r>
              <a:rPr lang="en-US" sz="2400" dirty="0"/>
              <a:t>c) The world is temporary</a:t>
            </a:r>
          </a:p>
          <a:p>
            <a:pPr marL="118872" indent="0">
              <a:buNone/>
            </a:pPr>
            <a:endParaRPr lang="en-US" sz="2400" dirty="0"/>
          </a:p>
          <a:p>
            <a:pPr marL="633222" indent="-514350">
              <a:buAutoNum type="alphaUcPeriod"/>
            </a:pPr>
            <a:endParaRPr lang="en-KE" dirty="0"/>
          </a:p>
        </p:txBody>
      </p:sp>
    </p:spTree>
    <p:extLst>
      <p:ext uri="{BB962C8B-B14F-4D97-AF65-F5344CB8AC3E}">
        <p14:creationId xmlns:p14="http://schemas.microsoft.com/office/powerpoint/2010/main" val="3557645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t>
            </a:r>
          </a:p>
        </p:txBody>
      </p:sp>
      <p:sp>
        <p:nvSpPr>
          <p:cNvPr id="3" name="Content Placeholder 2"/>
          <p:cNvSpPr>
            <a:spLocks noGrp="1"/>
          </p:cNvSpPr>
          <p:nvPr>
            <p:ph idx="1"/>
          </p:nvPr>
        </p:nvSpPr>
        <p:spPr/>
        <p:txBody>
          <a:bodyPr>
            <a:normAutofit/>
          </a:bodyPr>
          <a:lstStyle/>
          <a:p>
            <a:pPr>
              <a:buNone/>
            </a:pPr>
            <a:r>
              <a:rPr lang="en-US" i="1" dirty="0"/>
              <a:t>	</a:t>
            </a:r>
            <a:r>
              <a:rPr lang="en-US" b="1" dirty="0"/>
              <a:t>Dr E. Stanley Jones: Irrelevance the number one problem of the church.</a:t>
            </a:r>
          </a:p>
          <a:p>
            <a:pPr>
              <a:buNone/>
            </a:pPr>
            <a:endParaRPr lang="en-US" b="1" dirty="0"/>
          </a:p>
          <a:p>
            <a:pPr>
              <a:buNone/>
            </a:pPr>
            <a:r>
              <a:rPr lang="en-US" b="1" dirty="0"/>
              <a:t>	3/4ths of the opposition to the church stems from disappointment. We promise to make men different, but the promise goes largely unfulfilled.</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t>
            </a:r>
          </a:p>
        </p:txBody>
      </p:sp>
      <p:sp>
        <p:nvSpPr>
          <p:cNvPr id="3" name="Content Placeholder 2"/>
          <p:cNvSpPr>
            <a:spLocks noGrp="1"/>
          </p:cNvSpPr>
          <p:nvPr>
            <p:ph idx="1"/>
          </p:nvPr>
        </p:nvSpPr>
        <p:spPr/>
        <p:txBody>
          <a:bodyPr>
            <a:normAutofit/>
          </a:bodyPr>
          <a:lstStyle/>
          <a:p>
            <a:pPr>
              <a:buNone/>
            </a:pPr>
            <a:r>
              <a:rPr lang="en-US" b="1" dirty="0"/>
              <a:t>	Maina </a:t>
            </a:r>
            <a:r>
              <a:rPr lang="en-US" b="1" dirty="0" err="1"/>
              <a:t>Kageni</a:t>
            </a:r>
            <a:r>
              <a:rPr lang="en-US" b="1" dirty="0"/>
              <a:t> (Local Radio Presenter) – Kenyans a hypocritical people</a:t>
            </a:r>
          </a:p>
          <a:p>
            <a:pPr>
              <a:buNone/>
            </a:pPr>
            <a:endParaRPr lang="en-US" b="1" dirty="0"/>
          </a:p>
          <a:p>
            <a:pPr>
              <a:buNone/>
            </a:pPr>
            <a:r>
              <a:rPr lang="en-US" dirty="0"/>
              <a:t>	</a:t>
            </a:r>
            <a:r>
              <a:rPr lang="en-US" b="1" dirty="0"/>
              <a:t>Christians have neglected their responsibility to be salt and light in the world. As we have neglected to be what God has called us to be, the world has decided to ignore us.</a:t>
            </a:r>
          </a:p>
          <a:p>
            <a:endParaRPr lang="en-US" dirty="0"/>
          </a:p>
          <a:p>
            <a:pPr>
              <a:buNone/>
            </a:pPr>
            <a:endParaRPr lang="en-US" dirty="0"/>
          </a:p>
          <a:p>
            <a:pPr>
              <a:buNone/>
            </a:pPr>
            <a:endParaRPr lang="en-US" dirty="0"/>
          </a:p>
          <a:p>
            <a:endParaRPr lang="en-US" dirty="0"/>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Text:</a:t>
            </a:r>
          </a:p>
        </p:txBody>
      </p:sp>
      <p:sp>
        <p:nvSpPr>
          <p:cNvPr id="3" name="Content Placeholder 2"/>
          <p:cNvSpPr>
            <a:spLocks noGrp="1"/>
          </p:cNvSpPr>
          <p:nvPr>
            <p:ph idx="1"/>
          </p:nvPr>
        </p:nvSpPr>
        <p:spPr/>
        <p:txBody>
          <a:bodyPr>
            <a:normAutofit/>
          </a:bodyPr>
          <a:lstStyle/>
          <a:p>
            <a:pPr>
              <a:buNone/>
            </a:pPr>
            <a:r>
              <a:rPr lang="en-US" sz="3600" b="1" dirty="0"/>
              <a:t>	Mathew 5:13 </a:t>
            </a:r>
          </a:p>
          <a:p>
            <a:pPr>
              <a:buNone/>
            </a:pPr>
            <a:r>
              <a:rPr lang="en-US" sz="3600" b="1" dirty="0"/>
              <a:t>	“You are the salt of the earth. But if the salt loses its saltiness, how can it be made salty again? It is no longer good for anything, except to be thrown out and trampled by men.” </a:t>
            </a:r>
            <a:endParaRPr lang="en-US" sz="3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t>
            </a:r>
          </a:p>
        </p:txBody>
      </p:sp>
      <p:sp>
        <p:nvSpPr>
          <p:cNvPr id="3" name="Content Placeholder 2"/>
          <p:cNvSpPr>
            <a:spLocks noGrp="1"/>
          </p:cNvSpPr>
          <p:nvPr>
            <p:ph idx="1"/>
          </p:nvPr>
        </p:nvSpPr>
        <p:spPr/>
        <p:txBody>
          <a:bodyPr/>
          <a:lstStyle/>
          <a:p>
            <a:pPr>
              <a:buNone/>
            </a:pPr>
            <a:r>
              <a:rPr lang="en-US" dirty="0"/>
              <a:t>	</a:t>
            </a:r>
            <a:r>
              <a:rPr lang="en-US" b="1" dirty="0"/>
              <a:t>English Proverb: If someone is genuine, useful, honest, straightforward, and without hypocrisy, we say he is a “salt of the earth” type person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buNone/>
            </a:pPr>
            <a:r>
              <a:rPr lang="en-US" dirty="0"/>
              <a:t>	</a:t>
            </a:r>
            <a:r>
              <a:rPr lang="en-US" b="1" dirty="0"/>
              <a:t>Socio-historical context: Salt was so valuable in ancient times that Roman soldiers were paid in salt and would revolt if they didn’t get their ration. </a:t>
            </a:r>
          </a:p>
          <a:p>
            <a:pPr>
              <a:buNone/>
            </a:pPr>
            <a:r>
              <a:rPr lang="en-US" b="1" dirty="0"/>
              <a:t> 	The English word “salary” comes from the Latin </a:t>
            </a:r>
            <a:r>
              <a:rPr lang="en-US" b="1" dirty="0" err="1"/>
              <a:t>salarium</a:t>
            </a:r>
            <a:r>
              <a:rPr lang="en-US" b="1" dirty="0"/>
              <a:t> which literally means “salt-money.” And our expression, “That man is not worth his salt,” is a reminder of the high value that salt had in biblical times. </a:t>
            </a:r>
          </a:p>
          <a:p>
            <a:pPr>
              <a:buNone/>
            </a:pPr>
            <a:endParaRPr lang="en-US" dirty="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1943</TotalTime>
  <Words>1345</Words>
  <Application>Microsoft Office PowerPoint</Application>
  <PresentationFormat>On-screen Show (4:3)</PresentationFormat>
  <Paragraphs>92</Paragraphs>
  <Slides>25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Corbel</vt:lpstr>
      <vt:lpstr>Wingdings</vt:lpstr>
      <vt:lpstr>Wingdings 2</vt:lpstr>
      <vt:lpstr>Wingdings 3</vt:lpstr>
      <vt:lpstr>Module</vt:lpstr>
      <vt:lpstr>Modeling Kingdom Values in the secular environment </vt:lpstr>
      <vt:lpstr>Introduction:</vt:lpstr>
      <vt:lpstr>Secular Vs Sacred</vt:lpstr>
      <vt:lpstr>Points from the Text</vt:lpstr>
      <vt:lpstr>Cont…</vt:lpstr>
      <vt:lpstr>Cont…</vt:lpstr>
      <vt:lpstr>Text:</vt:lpstr>
      <vt:lpstr>Cont…</vt:lpstr>
      <vt:lpstr>PowerPoint Presentation</vt:lpstr>
      <vt:lpstr>Cont…</vt:lpstr>
      <vt:lpstr>PowerPoint Presentation</vt:lpstr>
      <vt:lpstr>PowerPoint Presentation</vt:lpstr>
      <vt:lpstr>Cont…</vt:lpstr>
      <vt:lpstr>PowerPoint Presentation</vt:lpstr>
      <vt:lpstr>Text: Matthew 5:14-16 </vt:lpstr>
      <vt:lpstr>Meaning:</vt:lpstr>
      <vt:lpstr>Two things that happen when you shine your light:</vt:lpstr>
      <vt:lpstr>2nd when you shine your light before men:</vt:lpstr>
      <vt:lpstr>Text: </vt:lpstr>
      <vt:lpstr>PowerPoint Presentation</vt:lpstr>
      <vt:lpstr>Conclusion:</vt:lpstr>
      <vt:lpstr>Commitment to be salt:</vt:lpstr>
      <vt:lpstr>Commitment to be light</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and respond to your conscience</dc:title>
  <dc:creator>Ron Misiko</dc:creator>
  <cp:lastModifiedBy>Ron Misiko</cp:lastModifiedBy>
  <cp:revision>38</cp:revision>
  <dcterms:created xsi:type="dcterms:W3CDTF">2011-09-17T16:50:55Z</dcterms:created>
  <dcterms:modified xsi:type="dcterms:W3CDTF">2025-10-14T15:22:36Z</dcterms:modified>
</cp:coreProperties>
</file>