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type="screen16x9" cy="6858000" cx="12192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horzBarState="maximized">
    <p:restoredLeft sz="14995" autoAdjust="0"/>
    <p:restoredTop sz="94660"/>
  </p:normalViewPr>
  <p:slideViewPr>
    <p:cSldViewPr snapToGrid="0">
      <p:cViewPr varScale="1">
        <p:scale>
          <a:sx n="69" d="100"/>
          <a:sy n="69" d="100"/>
        </p:scale>
        <p:origin x="564" y="32"/>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tableStyles" Target="tableStyles.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customXml" Target="../customXml/item1.xml"/><Relationship Id="rId23" Type="http://schemas.openxmlformats.org/officeDocument/2006/relationships/customXmlProps" Target="../customXml/itemProps1.xml"/><Relationship Id="rId2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57" name=""/>
        <p:cNvGrpSpPr/>
        <p:nvPr/>
      </p:nvGrpSpPr>
      <p:grpSpPr>
        <a:xfrm>
          <a:off x="0" y="0"/>
          <a:ext cx="0" cy="0"/>
          <a:chOff x="0" y="0"/>
          <a:chExt cx="0" cy="0"/>
        </a:xfrm>
      </p:grpSpPr>
      <p:sp>
        <p:nvSpPr>
          <p:cNvPr id="1048672"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73"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74"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75"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6"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77"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1048582" name="Subtitle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smtClean="0"/>
              <a:t>Click to edit Master subtitle style</a:t>
            </a:r>
            <a:endParaRPr lang="en-US"/>
          </a:p>
        </p:txBody>
      </p:sp>
      <p:sp>
        <p:nvSpPr>
          <p:cNvPr id="1048583" name="Date Placeholder 3"/>
          <p:cNvSpPr>
            <a:spLocks noGrp="1"/>
          </p:cNvSpPr>
          <p:nvPr>
            <p:ph type="dt" sz="half" idx="10"/>
          </p:nvPr>
        </p:nvSpPr>
        <p:spPr/>
        <p:txBody>
          <a:bodyPr/>
          <a:p>
            <a:fld id="{70321AA1-F44C-401E-AE09-815216A22257}" type="datetimeFigureOut">
              <a:rPr lang="en-US" smtClean="0"/>
              <a:t>5/7/2022</a:t>
            </a:fld>
            <a:endParaRPr lang="en-US"/>
          </a:p>
        </p:txBody>
      </p:sp>
      <p:sp>
        <p:nvSpPr>
          <p:cNvPr id="1048584" name="Footer Placeholder 4"/>
          <p:cNvSpPr>
            <a:spLocks noGrp="1"/>
          </p:cNvSpPr>
          <p:nvPr>
            <p:ph type="ftr" sz="quarter" idx="11"/>
          </p:nvPr>
        </p:nvSpPr>
        <p:spPr/>
        <p:txBody>
          <a:bodyPr/>
          <a:p>
            <a:endParaRPr lang="en-US"/>
          </a:p>
        </p:txBody>
      </p:sp>
      <p:sp>
        <p:nvSpPr>
          <p:cNvPr id="1048585" name="Slide Number Placeholder 5"/>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2" name=""/>
        <p:cNvGrpSpPr/>
        <p:nvPr/>
      </p:nvGrpSpPr>
      <p:grpSpPr>
        <a:xfrm>
          <a:off x="0" y="0"/>
          <a:ext cx="0" cy="0"/>
          <a:chOff x="0" y="0"/>
          <a:chExt cx="0" cy="0"/>
        </a:xfrm>
      </p:grpSpPr>
      <p:sp>
        <p:nvSpPr>
          <p:cNvPr id="1048645" name="Title 1"/>
          <p:cNvSpPr>
            <a:spLocks noGrp="1"/>
          </p:cNvSpPr>
          <p:nvPr>
            <p:ph type="title"/>
          </p:nvPr>
        </p:nvSpPr>
        <p:spPr/>
        <p:txBody>
          <a:bodyPr/>
          <a:p>
            <a:r>
              <a:rPr lang="en-US" smtClean="0"/>
              <a:t>Click to edit Master title style</a:t>
            </a:r>
            <a:endParaRPr lang="en-US"/>
          </a:p>
        </p:txBody>
      </p:sp>
      <p:sp>
        <p:nvSpPr>
          <p:cNvPr id="1048646" name="Vertical Text Placeholder 2"/>
          <p:cNvSpPr>
            <a:spLocks noGrp="1"/>
          </p:cNvSpPr>
          <p:nvPr>
            <p:ph type="body" orient="vert" idx="1"/>
          </p:nvPr>
        </p:nvSpPr>
        <p:spPr/>
        <p:txBody>
          <a:bodyPr vert="eaVert"/>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47" name="Date Placeholder 3"/>
          <p:cNvSpPr>
            <a:spLocks noGrp="1"/>
          </p:cNvSpPr>
          <p:nvPr>
            <p:ph type="dt" sz="half" idx="10"/>
          </p:nvPr>
        </p:nvSpPr>
        <p:spPr/>
        <p:txBody>
          <a:bodyPr/>
          <a:p>
            <a:fld id="{70321AA1-F44C-401E-AE09-815216A22257}" type="datetimeFigureOut">
              <a:rPr lang="en-US" smtClean="0"/>
              <a:t>5/7/2022</a:t>
            </a:fld>
            <a:endParaRPr lang="en-US"/>
          </a:p>
        </p:txBody>
      </p:sp>
      <p:sp>
        <p:nvSpPr>
          <p:cNvPr id="1048648" name="Footer Placeholder 4"/>
          <p:cNvSpPr>
            <a:spLocks noGrp="1"/>
          </p:cNvSpPr>
          <p:nvPr>
            <p:ph type="ftr" sz="quarter" idx="11"/>
          </p:nvPr>
        </p:nvSpPr>
        <p:spPr/>
        <p:txBody>
          <a:bodyPr/>
          <a:p>
            <a:endParaRPr lang="en-US"/>
          </a:p>
        </p:txBody>
      </p:sp>
      <p:sp>
        <p:nvSpPr>
          <p:cNvPr id="1048649" name="Slide Number Placeholder 5"/>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50" name=""/>
        <p:cNvGrpSpPr/>
        <p:nvPr/>
      </p:nvGrpSpPr>
      <p:grpSpPr>
        <a:xfrm>
          <a:off x="0" y="0"/>
          <a:ext cx="0" cy="0"/>
          <a:chOff x="0" y="0"/>
          <a:chExt cx="0" cy="0"/>
        </a:xfrm>
      </p:grpSpPr>
      <p:sp>
        <p:nvSpPr>
          <p:cNvPr id="1048634" name="Vertical Title 1"/>
          <p:cNvSpPr>
            <a:spLocks noGrp="1"/>
          </p:cNvSpPr>
          <p:nvPr>
            <p:ph type="title" orient="vert"/>
          </p:nvPr>
        </p:nvSpPr>
        <p:spPr>
          <a:xfrm>
            <a:off x="8724900" y="365125"/>
            <a:ext cx="2628900" cy="5811838"/>
          </a:xfrm>
        </p:spPr>
        <p:txBody>
          <a:bodyPr vert="eaVert"/>
          <a:p>
            <a:r>
              <a:rPr lang="en-US" smtClean="0"/>
              <a:t>Click to edit Master title style</a:t>
            </a:r>
            <a:endParaRPr lang="en-US"/>
          </a:p>
        </p:txBody>
      </p:sp>
      <p:sp>
        <p:nvSpPr>
          <p:cNvPr id="1048635" name="Vertical Text Placeholder 2"/>
          <p:cNvSpPr>
            <a:spLocks noGrp="1"/>
          </p:cNvSpPr>
          <p:nvPr>
            <p:ph type="body" orient="vert" idx="1"/>
          </p:nvPr>
        </p:nvSpPr>
        <p:spPr>
          <a:xfrm>
            <a:off x="838200" y="365125"/>
            <a:ext cx="7734300" cy="5811838"/>
          </a:xfrm>
        </p:spPr>
        <p:txBody>
          <a:bodyPr vert="eaVert"/>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36" name="Date Placeholder 3"/>
          <p:cNvSpPr>
            <a:spLocks noGrp="1"/>
          </p:cNvSpPr>
          <p:nvPr>
            <p:ph type="dt" sz="half" idx="10"/>
          </p:nvPr>
        </p:nvSpPr>
        <p:spPr/>
        <p:txBody>
          <a:bodyPr/>
          <a:p>
            <a:fld id="{70321AA1-F44C-401E-AE09-815216A22257}" type="datetimeFigureOut">
              <a:rPr lang="en-US" smtClean="0"/>
              <a:t>5/7/2022</a:t>
            </a:fld>
            <a:endParaRPr lang="en-US"/>
          </a:p>
        </p:txBody>
      </p:sp>
      <p:sp>
        <p:nvSpPr>
          <p:cNvPr id="1048637" name="Footer Placeholder 4"/>
          <p:cNvSpPr>
            <a:spLocks noGrp="1"/>
          </p:cNvSpPr>
          <p:nvPr>
            <p:ph type="ftr" sz="quarter" idx="11"/>
          </p:nvPr>
        </p:nvSpPr>
        <p:spPr/>
        <p:txBody>
          <a:bodyPr/>
          <a:p>
            <a:endParaRPr lang="en-US"/>
          </a:p>
        </p:txBody>
      </p:sp>
      <p:sp>
        <p:nvSpPr>
          <p:cNvPr id="1048638" name="Slide Number Placeholder 5"/>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2" name=""/>
        <p:cNvGrpSpPr/>
        <p:nvPr/>
      </p:nvGrpSpPr>
      <p:grpSpPr>
        <a:xfrm>
          <a:off x="0" y="0"/>
          <a:ext cx="0" cy="0"/>
          <a:chOff x="0" y="0"/>
          <a:chExt cx="0" cy="0"/>
        </a:xfrm>
      </p:grpSpPr>
      <p:sp>
        <p:nvSpPr>
          <p:cNvPr id="1048587" name="Title 1"/>
          <p:cNvSpPr>
            <a:spLocks noGrp="1"/>
          </p:cNvSpPr>
          <p:nvPr>
            <p:ph type="title"/>
          </p:nvPr>
        </p:nvSpPr>
        <p:spPr/>
        <p:txBody>
          <a:bodyPr/>
          <a:p>
            <a:r>
              <a:rPr lang="en-US" smtClean="0"/>
              <a:t>Click to edit Master title style</a:t>
            </a:r>
            <a:endParaRPr lang="en-US"/>
          </a:p>
        </p:txBody>
      </p:sp>
      <p:sp>
        <p:nvSpPr>
          <p:cNvPr id="1048588" name="Content Placeholder 2"/>
          <p:cNvSpPr>
            <a:spLocks noGrp="1"/>
          </p:cNvSpPr>
          <p:nvPr>
            <p:ph idx="1"/>
          </p:nvPr>
        </p:nvSpPr>
        <p:spPr/>
        <p:txBody>
          <a:bodyPr/>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89" name="Date Placeholder 3"/>
          <p:cNvSpPr>
            <a:spLocks noGrp="1"/>
          </p:cNvSpPr>
          <p:nvPr>
            <p:ph type="dt" sz="half" idx="10"/>
          </p:nvPr>
        </p:nvSpPr>
        <p:spPr/>
        <p:txBody>
          <a:bodyPr/>
          <a:p>
            <a:fld id="{70321AA1-F44C-401E-AE09-815216A22257}" type="datetimeFigureOut">
              <a:rPr lang="en-US" smtClean="0"/>
              <a:t>5/7/2022</a:t>
            </a:fld>
            <a:endParaRPr lang="en-US"/>
          </a:p>
        </p:txBody>
      </p:sp>
      <p:sp>
        <p:nvSpPr>
          <p:cNvPr id="1048590" name="Footer Placeholder 4"/>
          <p:cNvSpPr>
            <a:spLocks noGrp="1"/>
          </p:cNvSpPr>
          <p:nvPr>
            <p:ph type="ftr" sz="quarter" idx="11"/>
          </p:nvPr>
        </p:nvSpPr>
        <p:spPr/>
        <p:txBody>
          <a:bodyPr/>
          <a:p>
            <a:endParaRPr lang="en-US"/>
          </a:p>
        </p:txBody>
      </p:sp>
      <p:sp>
        <p:nvSpPr>
          <p:cNvPr id="1048591" name="Slide Number Placeholder 5"/>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53" name=""/>
        <p:cNvGrpSpPr/>
        <p:nvPr/>
      </p:nvGrpSpPr>
      <p:grpSpPr>
        <a:xfrm>
          <a:off x="0" y="0"/>
          <a:ext cx="0" cy="0"/>
          <a:chOff x="0" y="0"/>
          <a:chExt cx="0" cy="0"/>
        </a:xfrm>
      </p:grpSpPr>
      <p:sp>
        <p:nvSpPr>
          <p:cNvPr id="1048650"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1048651" name="Text Placeholder 2"/>
          <p:cNvSpPr>
            <a:spLocks noGrp="1"/>
          </p:cNvSpPr>
          <p:nvPr>
            <p:ph type="body" idx="1"/>
          </p:nvPr>
        </p:nvSpPr>
        <p:spPr>
          <a:xfrm>
            <a:off x="831850" y="4589463"/>
            <a:ext cx="10515600" cy="1500187"/>
          </a:xfrm>
        </p:spPr>
        <p:txBody>
          <a:bodyPr/>
          <a:lstStyle>
            <a:lvl1pPr indent="0" marL="0">
              <a:buNone/>
              <a:defRPr sz="2400">
                <a:solidFill>
                  <a:schemeClr val="tx1">
                    <a:tint val="75000"/>
                  </a:schemeClr>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smtClean="0"/>
              <a:t>Edit Master text styles</a:t>
            </a:r>
          </a:p>
        </p:txBody>
      </p:sp>
      <p:sp>
        <p:nvSpPr>
          <p:cNvPr id="1048652" name="Date Placeholder 3"/>
          <p:cNvSpPr>
            <a:spLocks noGrp="1"/>
          </p:cNvSpPr>
          <p:nvPr>
            <p:ph type="dt" sz="half" idx="10"/>
          </p:nvPr>
        </p:nvSpPr>
        <p:spPr/>
        <p:txBody>
          <a:bodyPr/>
          <a:p>
            <a:fld id="{70321AA1-F44C-401E-AE09-815216A22257}" type="datetimeFigureOut">
              <a:rPr lang="en-US" smtClean="0"/>
              <a:t>5/7/2022</a:t>
            </a:fld>
            <a:endParaRPr lang="en-US"/>
          </a:p>
        </p:txBody>
      </p:sp>
      <p:sp>
        <p:nvSpPr>
          <p:cNvPr id="1048653" name="Footer Placeholder 4"/>
          <p:cNvSpPr>
            <a:spLocks noGrp="1"/>
          </p:cNvSpPr>
          <p:nvPr>
            <p:ph type="ftr" sz="quarter" idx="11"/>
          </p:nvPr>
        </p:nvSpPr>
        <p:spPr/>
        <p:txBody>
          <a:bodyPr/>
          <a:p>
            <a:endParaRPr lang="en-US"/>
          </a:p>
        </p:txBody>
      </p:sp>
      <p:sp>
        <p:nvSpPr>
          <p:cNvPr id="1048654" name="Slide Number Placeholder 5"/>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37" name=""/>
        <p:cNvGrpSpPr/>
        <p:nvPr/>
      </p:nvGrpSpPr>
      <p:grpSpPr>
        <a:xfrm>
          <a:off x="0" y="0"/>
          <a:ext cx="0" cy="0"/>
          <a:chOff x="0" y="0"/>
          <a:chExt cx="0" cy="0"/>
        </a:xfrm>
      </p:grpSpPr>
      <p:sp>
        <p:nvSpPr>
          <p:cNvPr id="1048600" name="Title 1"/>
          <p:cNvSpPr>
            <a:spLocks noGrp="1"/>
          </p:cNvSpPr>
          <p:nvPr>
            <p:ph type="title"/>
          </p:nvPr>
        </p:nvSpPr>
        <p:spPr/>
        <p:txBody>
          <a:bodyPr/>
          <a:p>
            <a:r>
              <a:rPr lang="en-US" smtClean="0"/>
              <a:t>Click to edit Master title style</a:t>
            </a:r>
            <a:endParaRPr lang="en-US"/>
          </a:p>
        </p:txBody>
      </p:sp>
      <p:sp>
        <p:nvSpPr>
          <p:cNvPr id="1048601" name="Content Placeholder 2"/>
          <p:cNvSpPr>
            <a:spLocks noGrp="1"/>
          </p:cNvSpPr>
          <p:nvPr>
            <p:ph sz="half" idx="1"/>
          </p:nvPr>
        </p:nvSpPr>
        <p:spPr>
          <a:xfrm>
            <a:off x="838200" y="1825625"/>
            <a:ext cx="5181600" cy="4351338"/>
          </a:xfrm>
        </p:spPr>
        <p:txBody>
          <a:bodyPr/>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02" name="Content Placeholder 3"/>
          <p:cNvSpPr>
            <a:spLocks noGrp="1"/>
          </p:cNvSpPr>
          <p:nvPr>
            <p:ph sz="half" idx="2"/>
          </p:nvPr>
        </p:nvSpPr>
        <p:spPr>
          <a:xfrm>
            <a:off x="6172200" y="1825625"/>
            <a:ext cx="5181600" cy="4351338"/>
          </a:xfrm>
        </p:spPr>
        <p:txBody>
          <a:bodyPr/>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03" name="Date Placeholder 4"/>
          <p:cNvSpPr>
            <a:spLocks noGrp="1"/>
          </p:cNvSpPr>
          <p:nvPr>
            <p:ph type="dt" sz="half" idx="10"/>
          </p:nvPr>
        </p:nvSpPr>
        <p:spPr/>
        <p:txBody>
          <a:bodyPr/>
          <a:p>
            <a:fld id="{70321AA1-F44C-401E-AE09-815216A22257}" type="datetimeFigureOut">
              <a:rPr lang="en-US" smtClean="0"/>
              <a:t>5/7/2022</a:t>
            </a:fld>
            <a:endParaRPr lang="en-US"/>
          </a:p>
        </p:txBody>
      </p:sp>
      <p:sp>
        <p:nvSpPr>
          <p:cNvPr id="1048604" name="Footer Placeholder 5"/>
          <p:cNvSpPr>
            <a:spLocks noGrp="1"/>
          </p:cNvSpPr>
          <p:nvPr>
            <p:ph type="ftr" sz="quarter" idx="11"/>
          </p:nvPr>
        </p:nvSpPr>
        <p:spPr/>
        <p:txBody>
          <a:bodyPr/>
          <a:p>
            <a:endParaRPr lang="en-US"/>
          </a:p>
        </p:txBody>
      </p:sp>
      <p:sp>
        <p:nvSpPr>
          <p:cNvPr id="1048605" name="Slide Number Placeholder 6"/>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54" name=""/>
        <p:cNvGrpSpPr/>
        <p:nvPr/>
      </p:nvGrpSpPr>
      <p:grpSpPr>
        <a:xfrm>
          <a:off x="0" y="0"/>
          <a:ext cx="0" cy="0"/>
          <a:chOff x="0" y="0"/>
          <a:chExt cx="0" cy="0"/>
        </a:xfrm>
      </p:grpSpPr>
      <p:sp>
        <p:nvSpPr>
          <p:cNvPr id="1048655" name="Title 1"/>
          <p:cNvSpPr>
            <a:spLocks noGrp="1"/>
          </p:cNvSpPr>
          <p:nvPr>
            <p:ph type="title"/>
          </p:nvPr>
        </p:nvSpPr>
        <p:spPr>
          <a:xfrm>
            <a:off x="839788" y="365125"/>
            <a:ext cx="10515600" cy="1325563"/>
          </a:xfrm>
        </p:spPr>
        <p:txBody>
          <a:bodyPr/>
          <a:p>
            <a:r>
              <a:rPr lang="en-US" smtClean="0"/>
              <a:t>Click to edit Master title style</a:t>
            </a:r>
            <a:endParaRPr lang="en-US"/>
          </a:p>
        </p:txBody>
      </p:sp>
      <p:sp>
        <p:nvSpPr>
          <p:cNvPr id="1048656" name="Text Placeholder 2"/>
          <p:cNvSpPr>
            <a:spLocks noGrp="1"/>
          </p:cNvSpPr>
          <p:nvPr>
            <p:ph type="body" idx="1"/>
          </p:nvPr>
        </p:nvSpPr>
        <p:spPr>
          <a:xfrm>
            <a:off x="839788"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Edit Master text styles</a:t>
            </a:r>
          </a:p>
        </p:txBody>
      </p:sp>
      <p:sp>
        <p:nvSpPr>
          <p:cNvPr id="1048657" name="Content Placeholder 3"/>
          <p:cNvSpPr>
            <a:spLocks noGrp="1"/>
          </p:cNvSpPr>
          <p:nvPr>
            <p:ph sz="half" idx="2"/>
          </p:nvPr>
        </p:nvSpPr>
        <p:spPr>
          <a:xfrm>
            <a:off x="839788" y="2505075"/>
            <a:ext cx="5157787" cy="3684588"/>
          </a:xfrm>
        </p:spPr>
        <p:txBody>
          <a:bodyPr/>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58" name="Text Placeholder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Edit Master text styles</a:t>
            </a:r>
          </a:p>
        </p:txBody>
      </p:sp>
      <p:sp>
        <p:nvSpPr>
          <p:cNvPr id="1048659" name="Content Placeholder 5"/>
          <p:cNvSpPr>
            <a:spLocks noGrp="1"/>
          </p:cNvSpPr>
          <p:nvPr>
            <p:ph sz="quarter" idx="4"/>
          </p:nvPr>
        </p:nvSpPr>
        <p:spPr>
          <a:xfrm>
            <a:off x="6172200" y="2505075"/>
            <a:ext cx="5183188" cy="3684588"/>
          </a:xfrm>
        </p:spPr>
        <p:txBody>
          <a:bodyPr/>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60" name="Date Placeholder 6"/>
          <p:cNvSpPr>
            <a:spLocks noGrp="1"/>
          </p:cNvSpPr>
          <p:nvPr>
            <p:ph type="dt" sz="half" idx="10"/>
          </p:nvPr>
        </p:nvSpPr>
        <p:spPr/>
        <p:txBody>
          <a:bodyPr/>
          <a:p>
            <a:fld id="{70321AA1-F44C-401E-AE09-815216A22257}" type="datetimeFigureOut">
              <a:rPr lang="en-US" smtClean="0"/>
              <a:t>5/7/2022</a:t>
            </a:fld>
            <a:endParaRPr lang="en-US"/>
          </a:p>
        </p:txBody>
      </p:sp>
      <p:sp>
        <p:nvSpPr>
          <p:cNvPr id="1048661" name="Footer Placeholder 7"/>
          <p:cNvSpPr>
            <a:spLocks noGrp="1"/>
          </p:cNvSpPr>
          <p:nvPr>
            <p:ph type="ftr" sz="quarter" idx="11"/>
          </p:nvPr>
        </p:nvSpPr>
        <p:spPr/>
        <p:txBody>
          <a:bodyPr/>
          <a:p>
            <a:endParaRPr lang="en-US"/>
          </a:p>
        </p:txBody>
      </p:sp>
      <p:sp>
        <p:nvSpPr>
          <p:cNvPr id="1048662" name="Slide Number Placeholder 8"/>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49" name=""/>
        <p:cNvGrpSpPr/>
        <p:nvPr/>
      </p:nvGrpSpPr>
      <p:grpSpPr>
        <a:xfrm>
          <a:off x="0" y="0"/>
          <a:ext cx="0" cy="0"/>
          <a:chOff x="0" y="0"/>
          <a:chExt cx="0" cy="0"/>
        </a:xfrm>
      </p:grpSpPr>
      <p:sp>
        <p:nvSpPr>
          <p:cNvPr id="1048630" name="Title 1"/>
          <p:cNvSpPr>
            <a:spLocks noGrp="1"/>
          </p:cNvSpPr>
          <p:nvPr>
            <p:ph type="title"/>
          </p:nvPr>
        </p:nvSpPr>
        <p:spPr/>
        <p:txBody>
          <a:bodyPr/>
          <a:p>
            <a:r>
              <a:rPr lang="en-US" smtClean="0"/>
              <a:t>Click to edit Master title style</a:t>
            </a:r>
            <a:endParaRPr lang="en-US"/>
          </a:p>
        </p:txBody>
      </p:sp>
      <p:sp>
        <p:nvSpPr>
          <p:cNvPr id="1048631" name="Date Placeholder 2"/>
          <p:cNvSpPr>
            <a:spLocks noGrp="1"/>
          </p:cNvSpPr>
          <p:nvPr>
            <p:ph type="dt" sz="half" idx="10"/>
          </p:nvPr>
        </p:nvSpPr>
        <p:spPr/>
        <p:txBody>
          <a:bodyPr/>
          <a:p>
            <a:fld id="{70321AA1-F44C-401E-AE09-815216A22257}" type="datetimeFigureOut">
              <a:rPr lang="en-US" smtClean="0"/>
              <a:t>5/7/2022</a:t>
            </a:fld>
            <a:endParaRPr lang="en-US"/>
          </a:p>
        </p:txBody>
      </p:sp>
      <p:sp>
        <p:nvSpPr>
          <p:cNvPr id="1048632" name="Footer Placeholder 3"/>
          <p:cNvSpPr>
            <a:spLocks noGrp="1"/>
          </p:cNvSpPr>
          <p:nvPr>
            <p:ph type="ftr" sz="quarter" idx="11"/>
          </p:nvPr>
        </p:nvSpPr>
        <p:spPr/>
        <p:txBody>
          <a:bodyPr/>
          <a:p>
            <a:endParaRPr lang="en-US"/>
          </a:p>
        </p:txBody>
      </p:sp>
      <p:sp>
        <p:nvSpPr>
          <p:cNvPr id="1048633" name="Slide Number Placeholder 4"/>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55" name=""/>
        <p:cNvGrpSpPr/>
        <p:nvPr/>
      </p:nvGrpSpPr>
      <p:grpSpPr>
        <a:xfrm>
          <a:off x="0" y="0"/>
          <a:ext cx="0" cy="0"/>
          <a:chOff x="0" y="0"/>
          <a:chExt cx="0" cy="0"/>
        </a:xfrm>
      </p:grpSpPr>
      <p:sp>
        <p:nvSpPr>
          <p:cNvPr id="1048663" name="Date Placeholder 1"/>
          <p:cNvSpPr>
            <a:spLocks noGrp="1"/>
          </p:cNvSpPr>
          <p:nvPr>
            <p:ph type="dt" sz="half" idx="10"/>
          </p:nvPr>
        </p:nvSpPr>
        <p:spPr/>
        <p:txBody>
          <a:bodyPr/>
          <a:p>
            <a:fld id="{70321AA1-F44C-401E-AE09-815216A22257}" type="datetimeFigureOut">
              <a:rPr lang="en-US" smtClean="0"/>
              <a:t>5/7/2022</a:t>
            </a:fld>
            <a:endParaRPr lang="en-US"/>
          </a:p>
        </p:txBody>
      </p:sp>
      <p:sp>
        <p:nvSpPr>
          <p:cNvPr id="1048664" name="Footer Placeholder 2"/>
          <p:cNvSpPr>
            <a:spLocks noGrp="1"/>
          </p:cNvSpPr>
          <p:nvPr>
            <p:ph type="ftr" sz="quarter" idx="11"/>
          </p:nvPr>
        </p:nvSpPr>
        <p:spPr/>
        <p:txBody>
          <a:bodyPr/>
          <a:p>
            <a:endParaRPr lang="en-US"/>
          </a:p>
        </p:txBody>
      </p:sp>
      <p:sp>
        <p:nvSpPr>
          <p:cNvPr id="1048665" name="Slide Number Placeholder 3"/>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56" name=""/>
        <p:cNvGrpSpPr/>
        <p:nvPr/>
      </p:nvGrpSpPr>
      <p:grpSpPr>
        <a:xfrm>
          <a:off x="0" y="0"/>
          <a:ext cx="0" cy="0"/>
          <a:chOff x="0" y="0"/>
          <a:chExt cx="0" cy="0"/>
        </a:xfrm>
      </p:grpSpPr>
      <p:sp>
        <p:nvSpPr>
          <p:cNvPr id="1048666"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1048667"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68"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Edit Master text styles</a:t>
            </a:r>
          </a:p>
        </p:txBody>
      </p:sp>
      <p:sp>
        <p:nvSpPr>
          <p:cNvPr id="1048669" name="Date Placeholder 4"/>
          <p:cNvSpPr>
            <a:spLocks noGrp="1"/>
          </p:cNvSpPr>
          <p:nvPr>
            <p:ph type="dt" sz="half" idx="10"/>
          </p:nvPr>
        </p:nvSpPr>
        <p:spPr/>
        <p:txBody>
          <a:bodyPr/>
          <a:p>
            <a:fld id="{70321AA1-F44C-401E-AE09-815216A22257}" type="datetimeFigureOut">
              <a:rPr lang="en-US" smtClean="0"/>
              <a:t>5/7/2022</a:t>
            </a:fld>
            <a:endParaRPr lang="en-US"/>
          </a:p>
        </p:txBody>
      </p:sp>
      <p:sp>
        <p:nvSpPr>
          <p:cNvPr id="1048670" name="Footer Placeholder 5"/>
          <p:cNvSpPr>
            <a:spLocks noGrp="1"/>
          </p:cNvSpPr>
          <p:nvPr>
            <p:ph type="ftr" sz="quarter" idx="11"/>
          </p:nvPr>
        </p:nvSpPr>
        <p:spPr/>
        <p:txBody>
          <a:bodyPr/>
          <a:p>
            <a:endParaRPr lang="en-US"/>
          </a:p>
        </p:txBody>
      </p:sp>
      <p:sp>
        <p:nvSpPr>
          <p:cNvPr id="1048671" name="Slide Number Placeholder 6"/>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51" name=""/>
        <p:cNvGrpSpPr/>
        <p:nvPr/>
      </p:nvGrpSpPr>
      <p:grpSpPr>
        <a:xfrm>
          <a:off x="0" y="0"/>
          <a:ext cx="0" cy="0"/>
          <a:chOff x="0" y="0"/>
          <a:chExt cx="0" cy="0"/>
        </a:xfrm>
      </p:grpSpPr>
      <p:sp>
        <p:nvSpPr>
          <p:cNvPr id="1048639"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1048640" name="Picture Placeholder 2"/>
          <p:cNvSpPr>
            <a:spLocks noGrp="1"/>
          </p:cNvSpPr>
          <p:nvPr>
            <p:ph type="pic" idx="1"/>
          </p:nvPr>
        </p:nvSpPr>
        <p:spPr>
          <a:xfrm>
            <a:off x="5183188" y="987425"/>
            <a:ext cx="6172200" cy="4873625"/>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1048641"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Edit Master text styles</a:t>
            </a:r>
          </a:p>
        </p:txBody>
      </p:sp>
      <p:sp>
        <p:nvSpPr>
          <p:cNvPr id="1048642" name="Date Placeholder 4"/>
          <p:cNvSpPr>
            <a:spLocks noGrp="1"/>
          </p:cNvSpPr>
          <p:nvPr>
            <p:ph type="dt" sz="half" idx="10"/>
          </p:nvPr>
        </p:nvSpPr>
        <p:spPr/>
        <p:txBody>
          <a:bodyPr/>
          <a:p>
            <a:fld id="{70321AA1-F44C-401E-AE09-815216A22257}" type="datetimeFigureOut">
              <a:rPr lang="en-US" smtClean="0"/>
              <a:t>5/7/2022</a:t>
            </a:fld>
            <a:endParaRPr lang="en-US"/>
          </a:p>
        </p:txBody>
      </p:sp>
      <p:sp>
        <p:nvSpPr>
          <p:cNvPr id="1048643" name="Footer Placeholder 5"/>
          <p:cNvSpPr>
            <a:spLocks noGrp="1"/>
          </p:cNvSpPr>
          <p:nvPr>
            <p:ph type="ftr" sz="quarter" idx="11"/>
          </p:nvPr>
        </p:nvSpPr>
        <p:spPr/>
        <p:txBody>
          <a:bodyPr/>
          <a:p>
            <a:endParaRPr lang="en-US"/>
          </a:p>
        </p:txBody>
      </p:sp>
      <p:sp>
        <p:nvSpPr>
          <p:cNvPr id="1048644" name="Slide Number Placeholder 6"/>
          <p:cNvSpPr>
            <a:spLocks noGrp="1"/>
          </p:cNvSpPr>
          <p:nvPr>
            <p:ph type="sldNum" sz="quarter" idx="12"/>
          </p:nvPr>
        </p:nvSpPr>
        <p:spPr/>
        <p:txBody>
          <a:bodyPr/>
          <a:p>
            <a:fld id="{E660C859-44D3-406A-80AE-5C719CD6DC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p:spPr>
        <p:txBody>
          <a:bodyPr anchor="ctr" bIns="45720" lIns="91440" rIns="91440" rtlCol="0" tIns="45720" vert="horz">
            <a:normAutofit/>
          </a:bodyPr>
          <a:p>
            <a:r>
              <a:rPr lang="en-US" smtClean="0"/>
              <a:t>Click to edit Master title style</a:t>
            </a:r>
            <a:endParaRPr lang="en-US"/>
          </a:p>
        </p:txBody>
      </p:sp>
      <p:sp>
        <p:nvSpPr>
          <p:cNvPr id="1048577" name="Text Placeholder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Date Placeholder 3"/>
          <p:cNvSpPr>
            <a:spLocks noGrp="1"/>
          </p:cNvSpPr>
          <p:nvPr>
            <p:ph type="dt" sz="half" idx="2"/>
          </p:nvPr>
        </p:nvSpPr>
        <p:spPr>
          <a:xfrm>
            <a:off x="838200" y="6356350"/>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70321AA1-F44C-401E-AE09-815216A22257}" type="datetimeFigureOut">
              <a:rPr lang="en-US" smtClean="0"/>
              <a:t>5/7/2022</a:t>
            </a:fld>
            <a:endParaRPr lang="en-US"/>
          </a:p>
        </p:txBody>
      </p:sp>
      <p:sp>
        <p:nvSpPr>
          <p:cNvPr id="1048579" name="Footer Placeholder 4"/>
          <p:cNvSpPr>
            <a:spLocks noGrp="1"/>
          </p:cNvSpPr>
          <p:nvPr>
            <p:ph type="ftr" sz="quarter" idx="3"/>
          </p:nvPr>
        </p:nvSpPr>
        <p:spPr>
          <a:xfrm>
            <a:off x="4038600" y="6356350"/>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610600" y="6356350"/>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E660C859-44D3-406A-80AE-5C719CD6DCD9}"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hyperlink" Target="https://www.biblegateway.com/passage/?search=Philippians%201:27-4:23&amp;version=NIV%23fen-NIV-29389a" TargetMode="Externa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image" Target="../media/image4.png"/><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6" name="TextBox 1"/>
          <p:cNvSpPr txBox="1"/>
          <p:nvPr/>
        </p:nvSpPr>
        <p:spPr>
          <a:xfrm>
            <a:off x="230909" y="581890"/>
            <a:ext cx="11702473" cy="4777740"/>
          </a:xfrm>
          <a:prstGeom prst="rect"/>
          <a:noFill/>
        </p:spPr>
        <p:txBody>
          <a:bodyPr rtlCol="0" wrap="square">
            <a:spAutoFit/>
          </a:bodyPr>
          <a:p>
            <a:pPr algn="ctr"/>
          </a:p>
          <a:p>
            <a:pPr algn="ctr"/>
            <a:endParaRPr altLang="en-US" lang="zh-CN"/>
          </a:p>
          <a:p>
            <a:pPr algn="ctr"/>
            <a:endParaRPr altLang="en-US" sz="8000" lang="zh-CN"/>
          </a:p>
          <a:p>
            <a:pPr algn="ctr"/>
            <a:r>
              <a:rPr b="1" dirty="0" sz="8000" lang="en-US" smtClean="0">
                <a:solidFill>
                  <a:srgbClr val="FF0000"/>
                </a:solidFill>
                <a:latin typeface="Candara" panose="020E0502030303020204" pitchFamily="34" charset="0"/>
              </a:rPr>
              <a:t>Church &amp; Politics</a:t>
            </a:r>
            <a:endParaRPr altLang="en-US" sz="8000" lang="zh-CN"/>
          </a:p>
          <a:p>
            <a:pPr algn="ctr"/>
          </a:p>
          <a:p>
            <a:pPr algn="ctr"/>
            <a:r>
              <a:rPr dirty="0" sz="2800" i="1" lang="en-US" smtClean="0"/>
              <a:t>Presented to </a:t>
            </a:r>
            <a:r>
              <a:rPr dirty="0" sz="2800" i="1" lang="en-US" smtClean="0"/>
              <a:t>K</a:t>
            </a:r>
            <a:r>
              <a:rPr dirty="0" sz="2800" i="1" lang="en-US" smtClean="0"/>
              <a:t>S</a:t>
            </a:r>
            <a:r>
              <a:rPr dirty="0" sz="2800" i="1" lang="en-US" smtClean="0"/>
              <a:t>C</a:t>
            </a:r>
            <a:r>
              <a:rPr dirty="0" sz="2800" i="1" lang="en-US" smtClean="0"/>
              <a:t>F</a:t>
            </a:r>
            <a:r>
              <a:rPr dirty="0" sz="2800" i="1" lang="en-US" smtClean="0"/>
              <a:t> </a:t>
            </a:r>
            <a:r>
              <a:rPr dirty="0" sz="2800" i="1" lang="en-US" smtClean="0"/>
              <a:t>N</a:t>
            </a:r>
            <a:r>
              <a:rPr dirty="0" sz="2800" i="1" lang="en-US" smtClean="0"/>
              <a:t>y</a:t>
            </a:r>
            <a:r>
              <a:rPr dirty="0" sz="2800" i="1" lang="en-US" smtClean="0"/>
              <a:t>a</a:t>
            </a:r>
            <a:r>
              <a:rPr dirty="0" sz="2800" i="1" lang="en-US" smtClean="0"/>
              <a:t>n</a:t>
            </a:r>
            <a:r>
              <a:rPr dirty="0" sz="2800" i="1" lang="en-US" smtClean="0"/>
              <a:t>d</a:t>
            </a:r>
            <a:r>
              <a:rPr dirty="0" sz="2800" i="1" lang="en-US" smtClean="0"/>
              <a:t>a</a:t>
            </a:r>
            <a:r>
              <a:rPr dirty="0" sz="2800" i="1" lang="en-US" smtClean="0"/>
              <a:t>r</a:t>
            </a:r>
            <a:r>
              <a:rPr dirty="0" sz="2800" i="1" lang="en-US" smtClean="0"/>
              <a:t>u</a:t>
            </a:r>
            <a:r>
              <a:rPr dirty="0" sz="2800" i="1" lang="en-US" smtClean="0"/>
              <a:t>a</a:t>
            </a:r>
            <a:r>
              <a:rPr dirty="0" sz="2800" i="1" lang="en-US" smtClean="0"/>
              <a:t> </a:t>
            </a:r>
            <a:r>
              <a:rPr dirty="0" sz="2800" i="1" lang="en-US" smtClean="0"/>
              <a:t>A</a:t>
            </a:r>
            <a:r>
              <a:rPr dirty="0" sz="2800" i="1" lang="en-US" smtClean="0"/>
              <a:t>s</a:t>
            </a:r>
            <a:r>
              <a:rPr dirty="0" sz="2800" i="1" lang="en-US" smtClean="0"/>
              <a:t>s</a:t>
            </a:r>
            <a:r>
              <a:rPr dirty="0" sz="2800" i="1" lang="en-US" smtClean="0"/>
              <a:t>o</a:t>
            </a:r>
            <a:r>
              <a:rPr dirty="0" sz="2800" i="1" lang="en-US" smtClean="0"/>
              <a:t>c</a:t>
            </a:r>
            <a:r>
              <a:rPr dirty="0" sz="2800" i="1" lang="en-US" smtClean="0"/>
              <a:t>i</a:t>
            </a:r>
            <a:r>
              <a:rPr dirty="0" sz="2800" i="1" lang="en-US" smtClean="0"/>
              <a:t>a</a:t>
            </a:r>
            <a:r>
              <a:rPr dirty="0" sz="2800" i="1" lang="en-US" smtClean="0"/>
              <a:t>t</a:t>
            </a:r>
            <a:r>
              <a:rPr dirty="0" sz="2800" i="1" lang="en-US" smtClean="0"/>
              <a:t>e</a:t>
            </a:r>
            <a:r>
              <a:rPr dirty="0" sz="2800" i="1" lang="en-US" smtClean="0"/>
              <a:t>s</a:t>
            </a:r>
            <a:r>
              <a:rPr dirty="0" sz="2800" i="1" lang="en-US" smtClean="0"/>
              <a:t> </a:t>
            </a:r>
            <a:endParaRPr altLang="en-US" lang="zh-CN"/>
          </a:p>
          <a:p>
            <a:pPr algn="ctr"/>
            <a:r>
              <a:rPr dirty="0" sz="2800" i="1" lang="en-US" smtClean="0"/>
              <a:t>By </a:t>
            </a:r>
            <a:r>
              <a:rPr dirty="0" sz="2800" i="1" lang="en-US" smtClean="0"/>
              <a:t>R</a:t>
            </a:r>
            <a:r>
              <a:rPr dirty="0" sz="2800" i="1" lang="en-US" smtClean="0"/>
              <a:t>e</a:t>
            </a:r>
            <a:r>
              <a:rPr dirty="0" sz="2800" i="1" lang="en-US" smtClean="0"/>
              <a:t>v</a:t>
            </a:r>
            <a:r>
              <a:rPr dirty="0" sz="2800" i="1" lang="en-US" smtClean="0"/>
              <a:t>.</a:t>
            </a:r>
            <a:r>
              <a:rPr dirty="0" sz="2800" i="1" lang="en-US" smtClean="0"/>
              <a:t> </a:t>
            </a:r>
            <a:r>
              <a:rPr dirty="0" sz="2800" i="1" lang="en-US" smtClean="0"/>
              <a:t>Kepha Nyandega </a:t>
            </a:r>
            <a:r>
              <a:rPr dirty="0" sz="2800" i="1" lang="en-US" smtClean="0"/>
              <a:t>	</a:t>
            </a:r>
            <a:r>
              <a:rPr dirty="0" sz="2800" i="1" lang="en-US" smtClean="0"/>
              <a:t>	</a:t>
            </a:r>
            <a:r>
              <a:rPr dirty="0" sz="2800" i="1" lang="en-US" smtClean="0"/>
              <a:t>on</a:t>
            </a:r>
            <a:r>
              <a:rPr dirty="0" sz="2400" i="1" lang="en-US" smtClean="0"/>
              <a:t> </a:t>
            </a:r>
            <a:r>
              <a:rPr dirty="0" sz="2400" i="1" lang="en-US" smtClean="0"/>
              <a:t>1</a:t>
            </a:r>
            <a:r>
              <a:rPr dirty="0" sz="2400" i="1" lang="en-US" smtClean="0"/>
              <a:t>9</a:t>
            </a:r>
            <a:r>
              <a:rPr baseline="30000" dirty="0" sz="2400" i="1" lang="en-US" smtClean="0"/>
              <a:t>th</a:t>
            </a:r>
            <a:r>
              <a:rPr dirty="0" sz="2400" i="1" lang="en-US" smtClean="0"/>
              <a:t> </a:t>
            </a:r>
            <a:r>
              <a:rPr dirty="0" sz="2400" i="1" lang="en-US" smtClean="0"/>
              <a:t>O</a:t>
            </a:r>
            <a:r>
              <a:rPr dirty="0" sz="2400" i="1" lang="en-US" smtClean="0"/>
              <a:t>c</a:t>
            </a:r>
            <a:r>
              <a:rPr dirty="0" sz="2400" i="1" lang="en-US" smtClean="0"/>
              <a:t>t</a:t>
            </a:r>
            <a:r>
              <a:rPr dirty="0" sz="2400" i="1" lang="en-US" smtClean="0"/>
              <a:t> 202</a:t>
            </a:r>
            <a:r>
              <a:rPr dirty="0" sz="2400" i="1" lang="en-US" smtClean="0"/>
              <a:t>5</a:t>
            </a:r>
            <a:endParaRPr dirty="0" sz="2400" lang="en-US" smtClean="0"/>
          </a:p>
          <a:p>
            <a:pPr algn="ctr"/>
            <a:r>
              <a:rPr b="1" dirty="0" sz="4400" lang="en-US" smtClean="0">
                <a:solidFill>
                  <a:srgbClr val="FF0000"/>
                </a:solidFill>
                <a:latin typeface="Candara" panose="020E0502030303020204" pitchFamily="34" charset="0"/>
              </a:rPr>
              <a:t> </a:t>
            </a:r>
            <a:endParaRPr b="1" dirty="0" sz="4400" lang="en-US">
              <a:solidFill>
                <a:srgbClr val="FF0000"/>
              </a:solidFill>
              <a:latin typeface="Candara" panose="020E0502030303020204" pitchFamily="34"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2000"/>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16" name="Title 1"/>
          <p:cNvSpPr>
            <a:spLocks noGrp="1"/>
          </p:cNvSpPr>
          <p:nvPr>
            <p:ph type="title"/>
          </p:nvPr>
        </p:nvSpPr>
        <p:spPr>
          <a:xfrm>
            <a:off x="838200" y="0"/>
            <a:ext cx="10515600" cy="748145"/>
          </a:xfrm>
        </p:spPr>
        <p:txBody>
          <a:bodyPr>
            <a:normAutofit/>
          </a:bodyPr>
          <a:p>
            <a:r>
              <a:rPr dirty="0" sz="3400" lang="en-US">
                <a:solidFill>
                  <a:srgbClr val="FF6600"/>
                </a:solidFill>
                <a:latin typeface="Arial Black" panose="020B0A04020102020204" pitchFamily="34" charset="0"/>
              </a:rPr>
              <a:t>The </a:t>
            </a:r>
            <a:r>
              <a:rPr dirty="0" sz="3400" lang="en-US">
                <a:solidFill>
                  <a:srgbClr val="FF6600"/>
                </a:solidFill>
                <a:latin typeface="Arial Black" panose="020B0A04020102020204" pitchFamily="34" charset="0"/>
              </a:rPr>
              <a:t>Kenya</a:t>
            </a:r>
            <a:r>
              <a:rPr dirty="0" sz="3400" lang="en-US">
                <a:solidFill>
                  <a:srgbClr val="FF6600"/>
                </a:solidFill>
                <a:latin typeface="Arial Black" panose="020B0A04020102020204" pitchFamily="34" charset="0"/>
              </a:rPr>
              <a:t> </a:t>
            </a:r>
            <a:r>
              <a:rPr dirty="0" sz="3400" lang="en-US">
                <a:solidFill>
                  <a:srgbClr val="FF6600"/>
                </a:solidFill>
                <a:latin typeface="Arial Black" panose="020B0A04020102020204" pitchFamily="34" charset="0"/>
              </a:rPr>
              <a:t>C</a:t>
            </a:r>
            <a:r>
              <a:rPr dirty="0" sz="3400" lang="en-US">
                <a:solidFill>
                  <a:srgbClr val="FF6600"/>
                </a:solidFill>
                <a:latin typeface="Arial Black" panose="020B0A04020102020204" pitchFamily="34" charset="0"/>
              </a:rPr>
              <a:t>h</a:t>
            </a:r>
            <a:r>
              <a:rPr dirty="0" sz="3400" lang="en-US">
                <a:solidFill>
                  <a:srgbClr val="FF6600"/>
                </a:solidFill>
                <a:latin typeface="Arial Black" panose="020B0A04020102020204" pitchFamily="34" charset="0"/>
              </a:rPr>
              <a:t>u</a:t>
            </a:r>
            <a:r>
              <a:rPr dirty="0" sz="3400" lang="en-US">
                <a:solidFill>
                  <a:srgbClr val="FF6600"/>
                </a:solidFill>
                <a:latin typeface="Arial Black" panose="020B0A04020102020204" pitchFamily="34" charset="0"/>
              </a:rPr>
              <a:t>r</a:t>
            </a:r>
            <a:r>
              <a:rPr dirty="0" sz="3400" lang="en-US">
                <a:solidFill>
                  <a:srgbClr val="FF6600"/>
                </a:solidFill>
                <a:latin typeface="Arial Black" panose="020B0A04020102020204" pitchFamily="34" charset="0"/>
              </a:rPr>
              <a:t>c</a:t>
            </a:r>
            <a:r>
              <a:rPr dirty="0" sz="3400" lang="en-US">
                <a:solidFill>
                  <a:srgbClr val="FF6600"/>
                </a:solidFill>
                <a:latin typeface="Arial Black" panose="020B0A04020102020204" pitchFamily="34" charset="0"/>
              </a:rPr>
              <a:t>h</a:t>
            </a:r>
            <a:r>
              <a:rPr dirty="0" sz="3400" lang="en-US">
                <a:solidFill>
                  <a:srgbClr val="FF6600"/>
                </a:solidFill>
                <a:latin typeface="Arial Black" panose="020B0A04020102020204" pitchFamily="34" charset="0"/>
              </a:rPr>
              <a:t> </a:t>
            </a:r>
            <a:r>
              <a:rPr dirty="0" sz="3400" lang="en-US">
                <a:solidFill>
                  <a:srgbClr val="FF6600"/>
                </a:solidFill>
                <a:latin typeface="Arial Black" panose="020B0A04020102020204" pitchFamily="34" charset="0"/>
              </a:rPr>
              <a:t>E</a:t>
            </a:r>
            <a:r>
              <a:rPr dirty="0" sz="3400" lang="en-US">
                <a:solidFill>
                  <a:srgbClr val="FF6600"/>
                </a:solidFill>
                <a:latin typeface="Arial Black" panose="020B0A04020102020204" pitchFamily="34" charset="0"/>
              </a:rPr>
              <a:t>x</a:t>
            </a:r>
            <a:r>
              <a:rPr dirty="0" sz="3400" lang="en-US">
                <a:solidFill>
                  <a:srgbClr val="FF6600"/>
                </a:solidFill>
                <a:latin typeface="Arial Black" panose="020B0A04020102020204" pitchFamily="34" charset="0"/>
              </a:rPr>
              <a:t>p</a:t>
            </a:r>
            <a:r>
              <a:rPr dirty="0" sz="3400" lang="en-US">
                <a:solidFill>
                  <a:srgbClr val="FF6600"/>
                </a:solidFill>
                <a:latin typeface="Arial Black" panose="020B0A04020102020204" pitchFamily="34" charset="0"/>
              </a:rPr>
              <a:t>e</a:t>
            </a:r>
            <a:r>
              <a:rPr dirty="0" sz="3400" lang="en-US">
                <a:solidFill>
                  <a:srgbClr val="FF6600"/>
                </a:solidFill>
                <a:latin typeface="Arial Black" panose="020B0A04020102020204" pitchFamily="34" charset="0"/>
              </a:rPr>
              <a:t>r</a:t>
            </a:r>
            <a:r>
              <a:rPr dirty="0" sz="3400" lang="en-US">
                <a:solidFill>
                  <a:srgbClr val="FF6600"/>
                </a:solidFill>
                <a:latin typeface="Arial Black" panose="020B0A04020102020204" pitchFamily="34" charset="0"/>
              </a:rPr>
              <a:t>i</a:t>
            </a:r>
            <a:r>
              <a:rPr dirty="0" sz="3400" lang="en-US">
                <a:solidFill>
                  <a:srgbClr val="FF6600"/>
                </a:solidFill>
                <a:latin typeface="Arial Black" panose="020B0A04020102020204" pitchFamily="34" charset="0"/>
              </a:rPr>
              <a:t>e</a:t>
            </a:r>
            <a:r>
              <a:rPr dirty="0" sz="3400" lang="en-US">
                <a:solidFill>
                  <a:srgbClr val="FF6600"/>
                </a:solidFill>
                <a:latin typeface="Arial Black" panose="020B0A04020102020204" pitchFamily="34" charset="0"/>
              </a:rPr>
              <a:t>n</a:t>
            </a:r>
            <a:r>
              <a:rPr dirty="0" sz="3400" lang="en-US">
                <a:solidFill>
                  <a:srgbClr val="FF6600"/>
                </a:solidFill>
                <a:latin typeface="Arial Black" panose="020B0A04020102020204" pitchFamily="34" charset="0"/>
              </a:rPr>
              <a:t>c</a:t>
            </a:r>
            <a:r>
              <a:rPr dirty="0" sz="3400" lang="en-US">
                <a:solidFill>
                  <a:srgbClr val="FF6600"/>
                </a:solidFill>
                <a:latin typeface="Arial Black" panose="020B0A04020102020204" pitchFamily="34" charset="0"/>
              </a:rPr>
              <a:t>e</a:t>
            </a:r>
            <a:r>
              <a:rPr dirty="0" sz="3400" lang="en-US">
                <a:solidFill>
                  <a:srgbClr val="FF6600"/>
                </a:solidFill>
                <a:latin typeface="Arial Black" panose="020B0A04020102020204" pitchFamily="34" charset="0"/>
              </a:rPr>
              <a:t> </a:t>
            </a:r>
            <a:r>
              <a:rPr dirty="0" sz="3400" lang="en-US">
                <a:solidFill>
                  <a:srgbClr val="FF6600"/>
                </a:solidFill>
                <a:latin typeface="Arial Black" panose="020B0A04020102020204" pitchFamily="34" charset="0"/>
              </a:rPr>
              <a:t>w</a:t>
            </a:r>
            <a:r>
              <a:rPr dirty="0" sz="3400" lang="en-US">
                <a:solidFill>
                  <a:srgbClr val="FF6600"/>
                </a:solidFill>
                <a:latin typeface="Arial Black" panose="020B0A04020102020204" pitchFamily="34" charset="0"/>
              </a:rPr>
              <a:t>i</a:t>
            </a:r>
            <a:r>
              <a:rPr dirty="0" sz="3400" lang="en-US">
                <a:solidFill>
                  <a:srgbClr val="FF6600"/>
                </a:solidFill>
                <a:latin typeface="Arial Black" panose="020B0A04020102020204" pitchFamily="34" charset="0"/>
              </a:rPr>
              <a:t>t</a:t>
            </a:r>
            <a:r>
              <a:rPr dirty="0" sz="3400" lang="en-US">
                <a:solidFill>
                  <a:srgbClr val="FF6600"/>
                </a:solidFill>
                <a:latin typeface="Arial Black" panose="020B0A04020102020204" pitchFamily="34" charset="0"/>
              </a:rPr>
              <a:t>h</a:t>
            </a:r>
            <a:r>
              <a:rPr dirty="0" sz="3400" lang="en-US">
                <a:solidFill>
                  <a:srgbClr val="FF6600"/>
                </a:solidFill>
                <a:latin typeface="Arial Black" panose="020B0A04020102020204" pitchFamily="34" charset="0"/>
              </a:rPr>
              <a:t> </a:t>
            </a:r>
            <a:r>
              <a:rPr dirty="0" sz="3400" lang="en-US">
                <a:solidFill>
                  <a:srgbClr val="FF6600"/>
                </a:solidFill>
                <a:latin typeface="Arial Black" panose="020B0A04020102020204" pitchFamily="34" charset="0"/>
              </a:rPr>
              <a:t>P</a:t>
            </a:r>
            <a:r>
              <a:rPr dirty="0" sz="3400" lang="en-US">
                <a:solidFill>
                  <a:srgbClr val="FF6600"/>
                </a:solidFill>
                <a:latin typeface="Arial Black" panose="020B0A04020102020204" pitchFamily="34" charset="0"/>
              </a:rPr>
              <a:t>o</a:t>
            </a:r>
            <a:r>
              <a:rPr dirty="0" sz="3400" lang="en-US">
                <a:solidFill>
                  <a:srgbClr val="FF6600"/>
                </a:solidFill>
                <a:latin typeface="Arial Black" panose="020B0A04020102020204" pitchFamily="34" charset="0"/>
              </a:rPr>
              <a:t>l</a:t>
            </a:r>
            <a:r>
              <a:rPr dirty="0" sz="3400" lang="en-US">
                <a:solidFill>
                  <a:srgbClr val="FF6600"/>
                </a:solidFill>
                <a:latin typeface="Arial Black" panose="020B0A04020102020204" pitchFamily="34" charset="0"/>
              </a:rPr>
              <a:t>i</a:t>
            </a:r>
            <a:r>
              <a:rPr dirty="0" sz="3400" lang="en-US">
                <a:solidFill>
                  <a:srgbClr val="FF6600"/>
                </a:solidFill>
                <a:latin typeface="Arial Black" panose="020B0A04020102020204" pitchFamily="34" charset="0"/>
              </a:rPr>
              <a:t>t</a:t>
            </a:r>
            <a:r>
              <a:rPr dirty="0" sz="3400" lang="en-US">
                <a:solidFill>
                  <a:srgbClr val="FF6600"/>
                </a:solidFill>
                <a:latin typeface="Arial Black" panose="020B0A04020102020204" pitchFamily="34" charset="0"/>
              </a:rPr>
              <a:t>i</a:t>
            </a:r>
            <a:r>
              <a:rPr dirty="0" sz="3400" lang="en-US">
                <a:solidFill>
                  <a:srgbClr val="FF6600"/>
                </a:solidFill>
                <a:latin typeface="Arial Black" panose="020B0A04020102020204" pitchFamily="34" charset="0"/>
              </a:rPr>
              <a:t>c</a:t>
            </a:r>
            <a:r>
              <a:rPr dirty="0" sz="3400" lang="en-US">
                <a:solidFill>
                  <a:srgbClr val="FF6600"/>
                </a:solidFill>
                <a:latin typeface="Arial Black" panose="020B0A04020102020204" pitchFamily="34" charset="0"/>
              </a:rPr>
              <a:t>s</a:t>
            </a:r>
            <a:r>
              <a:rPr dirty="0" sz="3400" lang="en-US">
                <a:solidFill>
                  <a:srgbClr val="FF6600"/>
                </a:solidFill>
                <a:latin typeface="Arial Black" panose="020B0A04020102020204" pitchFamily="34" charset="0"/>
              </a:rPr>
              <a:t> </a:t>
            </a:r>
            <a:endParaRPr dirty="0" sz="3400" lang="en-US">
              <a:solidFill>
                <a:srgbClr val="FF6600"/>
              </a:solidFill>
              <a:latin typeface="Arial Black" panose="020B0A04020102020204" pitchFamily="34" charset="0"/>
            </a:endParaRPr>
          </a:p>
        </p:txBody>
      </p:sp>
      <p:sp>
        <p:nvSpPr>
          <p:cNvPr id="1048617" name="Content Placeholder 2"/>
          <p:cNvSpPr>
            <a:spLocks noGrp="1"/>
          </p:cNvSpPr>
          <p:nvPr>
            <p:ph idx="1"/>
          </p:nvPr>
        </p:nvSpPr>
        <p:spPr>
          <a:xfrm>
            <a:off x="221673" y="655782"/>
            <a:ext cx="11887200" cy="5391871"/>
          </a:xfrm>
        </p:spPr>
        <p:txBody>
          <a:bodyPr>
            <a:normAutofit/>
          </a:bodyPr>
          <a:p>
            <a:r>
              <a:rPr dirty="0" lang="en-US" smtClean="0"/>
              <a:t>Our Kenyan history is replete with great influence the church has had on politics of the land: </a:t>
            </a:r>
          </a:p>
          <a:p>
            <a:pPr lvl="1"/>
            <a:r>
              <a:rPr dirty="0" lang="en-US" smtClean="0"/>
              <a:t>64% of Kenyan schools were founded by the Church through which many leaders were schooled. </a:t>
            </a:r>
            <a:r>
              <a:rPr dirty="0" lang="en-US" err="1" smtClean="0"/>
              <a:t>Mzee</a:t>
            </a:r>
            <a:r>
              <a:rPr dirty="0" lang="en-US" smtClean="0"/>
              <a:t> Kenyatta and freedom fighters were trained by and in church schools </a:t>
            </a:r>
          </a:p>
          <a:p>
            <a:pPr lvl="1"/>
            <a:r>
              <a:rPr dirty="0" lang="en-US" smtClean="0"/>
              <a:t>Current polytechnics were founded by the Church (NCCK) following a paper presented to </a:t>
            </a:r>
            <a:r>
              <a:rPr dirty="0" lang="en-US" err="1" smtClean="0"/>
              <a:t>Excom</a:t>
            </a:r>
            <a:r>
              <a:rPr dirty="0" lang="en-US" smtClean="0"/>
              <a:t> entitled, </a:t>
            </a:r>
            <a:r>
              <a:rPr dirty="0" i="1" lang="en-US" smtClean="0"/>
              <a:t>After Schools What</a:t>
            </a:r>
            <a:r>
              <a:rPr dirty="0" lang="en-US" smtClean="0"/>
              <a:t>? </a:t>
            </a:r>
          </a:p>
          <a:p>
            <a:pPr lvl="1"/>
            <a:r>
              <a:rPr dirty="0" lang="en-US" smtClean="0"/>
              <a:t>Second liberation was led by Church leaders – Bishop Henry </a:t>
            </a:r>
            <a:r>
              <a:rPr dirty="0" lang="en-US" err="1" smtClean="0"/>
              <a:t>Okulu</a:t>
            </a:r>
            <a:r>
              <a:rPr dirty="0" lang="en-US" smtClean="0"/>
              <a:t>, Bishop Alexander </a:t>
            </a:r>
            <a:r>
              <a:rPr dirty="0" lang="en-US" err="1" smtClean="0"/>
              <a:t>Muge</a:t>
            </a:r>
            <a:r>
              <a:rPr dirty="0" lang="en-US" smtClean="0"/>
              <a:t>, Bishop David </a:t>
            </a:r>
            <a:r>
              <a:rPr dirty="0" lang="en-US" err="1" smtClean="0"/>
              <a:t>Gitari</a:t>
            </a:r>
            <a:r>
              <a:rPr dirty="0" lang="en-US" smtClean="0"/>
              <a:t>, Bishop </a:t>
            </a:r>
            <a:r>
              <a:rPr dirty="0" lang="en-US" err="1" smtClean="0"/>
              <a:t>Ndingi</a:t>
            </a:r>
            <a:r>
              <a:rPr dirty="0" lang="en-US" smtClean="0"/>
              <a:t> </a:t>
            </a:r>
            <a:r>
              <a:rPr dirty="0" lang="en-US" err="1" smtClean="0"/>
              <a:t>Mwana</a:t>
            </a:r>
            <a:r>
              <a:rPr dirty="0" lang="en-US" smtClean="0"/>
              <a:t>-a-</a:t>
            </a:r>
            <a:r>
              <a:rPr dirty="0" lang="en-US" err="1" smtClean="0"/>
              <a:t>Nzeki</a:t>
            </a:r>
            <a:r>
              <a:rPr dirty="0" lang="en-US" smtClean="0"/>
              <a:t>, </a:t>
            </a:r>
            <a:r>
              <a:rPr dirty="0" lang="en-US" err="1" smtClean="0"/>
              <a:t>etc</a:t>
            </a:r>
            <a:r>
              <a:rPr dirty="0" lang="en-US" smtClean="0"/>
              <a:t> under the discussion, ‘the Kenya we Want’</a:t>
            </a:r>
          </a:p>
          <a:p>
            <a:pPr lvl="1"/>
            <a:r>
              <a:rPr dirty="0" lang="en-US" smtClean="0"/>
              <a:t>Reopening political space and return of multi party was led by church leaders like Rev Dr Timothy </a:t>
            </a:r>
            <a:r>
              <a:rPr dirty="0" lang="en-US" err="1" smtClean="0"/>
              <a:t>Njoya</a:t>
            </a:r>
            <a:r>
              <a:rPr dirty="0" lang="en-US" smtClean="0"/>
              <a:t>, Rev </a:t>
            </a:r>
            <a:r>
              <a:rPr dirty="0" lang="en-US" err="1" smtClean="0"/>
              <a:t>Mutava</a:t>
            </a:r>
            <a:r>
              <a:rPr dirty="0" lang="en-US" smtClean="0"/>
              <a:t> </a:t>
            </a:r>
            <a:r>
              <a:rPr dirty="0" lang="en-US" err="1" smtClean="0"/>
              <a:t>Musyimi</a:t>
            </a:r>
            <a:r>
              <a:rPr dirty="0" lang="en-US" smtClean="0"/>
              <a:t> and Christian politicians such as Prof </a:t>
            </a:r>
            <a:r>
              <a:rPr dirty="0" lang="en-US" err="1" smtClean="0"/>
              <a:t>Kivutha</a:t>
            </a:r>
            <a:r>
              <a:rPr dirty="0" lang="en-US" smtClean="0"/>
              <a:t> </a:t>
            </a:r>
            <a:r>
              <a:rPr dirty="0" lang="en-US" err="1" smtClean="0"/>
              <a:t>Kibwana</a:t>
            </a:r>
            <a:r>
              <a:rPr dirty="0" lang="en-US" smtClean="0"/>
              <a:t>, Prof Anyang’ </a:t>
            </a:r>
            <a:r>
              <a:rPr dirty="0" lang="en-US" err="1" smtClean="0"/>
              <a:t>Nyongo</a:t>
            </a:r>
            <a:r>
              <a:rPr dirty="0" lang="en-US" smtClean="0"/>
              <a:t>, </a:t>
            </a:r>
            <a:r>
              <a:rPr dirty="0" lang="en-US" err="1" smtClean="0"/>
              <a:t>etc</a:t>
            </a:r>
            <a:endParaRPr dirty="0" lang="en-US" smtClean="0"/>
          </a:p>
          <a:p>
            <a:pPr lvl="1"/>
            <a:r>
              <a:rPr dirty="0" lang="en-US" smtClean="0"/>
              <a:t>We now know that the 2017 elections stalemate (handshake) was mediated by church leaders like Bishop David Oginde, Bishop Alfred Rotich, Archbishop </a:t>
            </a:r>
            <a:r>
              <a:rPr dirty="0" lang="en-US" err="1" smtClean="0"/>
              <a:t>Muheria</a:t>
            </a:r>
            <a:r>
              <a:rPr dirty="0" lang="en-US" smtClean="0"/>
              <a:t>, </a:t>
            </a:r>
            <a:r>
              <a:rPr dirty="0" lang="en-US" err="1" smtClean="0"/>
              <a:t>etc</a:t>
            </a:r>
            <a:r>
              <a:rPr dirty="0" lang="en-US" smtClean="0"/>
              <a:t> </a:t>
            </a:r>
          </a:p>
          <a:p>
            <a:pPr lvl="1"/>
            <a:endParaRPr dirty="0"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18" name="Title 1"/>
          <p:cNvSpPr>
            <a:spLocks noGrp="1"/>
          </p:cNvSpPr>
          <p:nvPr>
            <p:ph type="title"/>
          </p:nvPr>
        </p:nvSpPr>
        <p:spPr>
          <a:xfrm>
            <a:off x="838200" y="0"/>
            <a:ext cx="10515600" cy="831273"/>
          </a:xfrm>
        </p:spPr>
        <p:txBody>
          <a:bodyPr>
            <a:normAutofit/>
          </a:bodyPr>
          <a:p>
            <a:r>
              <a:rPr dirty="0" sz="3600" lang="en-US">
                <a:solidFill>
                  <a:srgbClr val="FF6600"/>
                </a:solidFill>
                <a:latin typeface="Arial Black" panose="020B0A04020102020204" pitchFamily="34" charset="0"/>
              </a:rPr>
              <a:t>The </a:t>
            </a:r>
            <a:r>
              <a:rPr dirty="0" sz="3600" lang="en-US">
                <a:solidFill>
                  <a:srgbClr val="FF6600"/>
                </a:solidFill>
                <a:latin typeface="Arial Black" panose="020B0A04020102020204" pitchFamily="34" charset="0"/>
              </a:rPr>
              <a:t>Kenya</a:t>
            </a:r>
            <a:r>
              <a:rPr dirty="0" sz="3600" lang="en-US">
                <a:solidFill>
                  <a:srgbClr val="FF6600"/>
                </a:solidFill>
                <a:latin typeface="Arial Black" panose="020B0A04020102020204" pitchFamily="34" charset="0"/>
              </a:rPr>
              <a:t> </a:t>
            </a:r>
            <a:r>
              <a:rPr dirty="0" sz="3600" lang="en-US">
                <a:solidFill>
                  <a:srgbClr val="FF6600"/>
                </a:solidFill>
                <a:latin typeface="Arial Black" panose="020B0A04020102020204" pitchFamily="34" charset="0"/>
              </a:rPr>
              <a:t>C</a:t>
            </a:r>
            <a:r>
              <a:rPr dirty="0" sz="3600" lang="en-US">
                <a:solidFill>
                  <a:srgbClr val="FF6600"/>
                </a:solidFill>
                <a:latin typeface="Arial Black" panose="020B0A04020102020204" pitchFamily="34" charset="0"/>
              </a:rPr>
              <a:t>h</a:t>
            </a:r>
            <a:r>
              <a:rPr dirty="0" sz="3600" lang="en-US">
                <a:solidFill>
                  <a:srgbClr val="FF6600"/>
                </a:solidFill>
                <a:latin typeface="Arial Black" panose="020B0A04020102020204" pitchFamily="34" charset="0"/>
              </a:rPr>
              <a:t>u</a:t>
            </a:r>
            <a:r>
              <a:rPr dirty="0" sz="3600" lang="en-US">
                <a:solidFill>
                  <a:srgbClr val="FF6600"/>
                </a:solidFill>
                <a:latin typeface="Arial Black" panose="020B0A04020102020204" pitchFamily="34" charset="0"/>
              </a:rPr>
              <a:t>r</a:t>
            </a:r>
            <a:r>
              <a:rPr dirty="0" sz="3600" lang="en-US">
                <a:solidFill>
                  <a:srgbClr val="FF6600"/>
                </a:solidFill>
                <a:latin typeface="Arial Black" panose="020B0A04020102020204" pitchFamily="34" charset="0"/>
              </a:rPr>
              <a:t>c</a:t>
            </a:r>
            <a:r>
              <a:rPr dirty="0" sz="3600" lang="en-US">
                <a:solidFill>
                  <a:srgbClr val="FF6600"/>
                </a:solidFill>
                <a:latin typeface="Arial Black" panose="020B0A04020102020204" pitchFamily="34" charset="0"/>
              </a:rPr>
              <a:t>h</a:t>
            </a:r>
            <a:r>
              <a:rPr dirty="0" sz="3600" lang="en-US">
                <a:solidFill>
                  <a:srgbClr val="FF6600"/>
                </a:solidFill>
                <a:latin typeface="Arial Black" panose="020B0A04020102020204" pitchFamily="34" charset="0"/>
              </a:rPr>
              <a:t> </a:t>
            </a:r>
            <a:r>
              <a:rPr dirty="0" sz="3600" lang="en-US">
                <a:solidFill>
                  <a:srgbClr val="FF6600"/>
                </a:solidFill>
                <a:latin typeface="Arial Black" panose="020B0A04020102020204" pitchFamily="34" charset="0"/>
              </a:rPr>
              <a:t>E</a:t>
            </a:r>
            <a:r>
              <a:rPr dirty="0" sz="3600" lang="en-US">
                <a:solidFill>
                  <a:srgbClr val="FF6600"/>
                </a:solidFill>
                <a:latin typeface="Arial Black" panose="020B0A04020102020204" pitchFamily="34" charset="0"/>
              </a:rPr>
              <a:t>x</a:t>
            </a:r>
            <a:r>
              <a:rPr dirty="0" sz="3600" lang="en-US">
                <a:solidFill>
                  <a:srgbClr val="FF6600"/>
                </a:solidFill>
                <a:latin typeface="Arial Black" panose="020B0A04020102020204" pitchFamily="34" charset="0"/>
              </a:rPr>
              <a:t>p</a:t>
            </a:r>
            <a:r>
              <a:rPr dirty="0" sz="3600" lang="en-US">
                <a:solidFill>
                  <a:srgbClr val="FF6600"/>
                </a:solidFill>
                <a:latin typeface="Arial Black" panose="020B0A04020102020204" pitchFamily="34" charset="0"/>
              </a:rPr>
              <a:t>e</a:t>
            </a:r>
            <a:r>
              <a:rPr dirty="0" sz="3600" lang="en-US">
                <a:solidFill>
                  <a:srgbClr val="FF6600"/>
                </a:solidFill>
                <a:latin typeface="Arial Black" panose="020B0A04020102020204" pitchFamily="34" charset="0"/>
              </a:rPr>
              <a:t>r</a:t>
            </a:r>
            <a:r>
              <a:rPr dirty="0" sz="3600" lang="en-US">
                <a:solidFill>
                  <a:srgbClr val="FF6600"/>
                </a:solidFill>
                <a:latin typeface="Arial Black" panose="020B0A04020102020204" pitchFamily="34" charset="0"/>
              </a:rPr>
              <a:t>i</a:t>
            </a:r>
            <a:r>
              <a:rPr dirty="0" sz="3600" lang="en-US">
                <a:solidFill>
                  <a:srgbClr val="FF6600"/>
                </a:solidFill>
                <a:latin typeface="Arial Black" panose="020B0A04020102020204" pitchFamily="34" charset="0"/>
              </a:rPr>
              <a:t>e</a:t>
            </a:r>
            <a:r>
              <a:rPr dirty="0" sz="3600" lang="en-US">
                <a:solidFill>
                  <a:srgbClr val="FF6600"/>
                </a:solidFill>
                <a:latin typeface="Arial Black" panose="020B0A04020102020204" pitchFamily="34" charset="0"/>
              </a:rPr>
              <a:t>n</a:t>
            </a:r>
            <a:r>
              <a:rPr dirty="0" sz="3600" lang="en-US">
                <a:solidFill>
                  <a:srgbClr val="FF6600"/>
                </a:solidFill>
                <a:latin typeface="Arial Black" panose="020B0A04020102020204" pitchFamily="34" charset="0"/>
              </a:rPr>
              <a:t>c</a:t>
            </a:r>
            <a:r>
              <a:rPr dirty="0" sz="3600" lang="en-US">
                <a:solidFill>
                  <a:srgbClr val="FF6600"/>
                </a:solidFill>
                <a:latin typeface="Arial Black" panose="020B0A04020102020204" pitchFamily="34" charset="0"/>
              </a:rPr>
              <a:t>e</a:t>
            </a:r>
            <a:r>
              <a:rPr dirty="0" sz="3600" lang="en-US">
                <a:solidFill>
                  <a:srgbClr val="FF6600"/>
                </a:solidFill>
                <a:latin typeface="Arial Black" panose="020B0A04020102020204" pitchFamily="34" charset="0"/>
              </a:rPr>
              <a:t> </a:t>
            </a:r>
            <a:r>
              <a:rPr dirty="0" sz="3600" lang="en-US">
                <a:solidFill>
                  <a:srgbClr val="FF6600"/>
                </a:solidFill>
                <a:latin typeface="Arial Black" panose="020B0A04020102020204" pitchFamily="34" charset="0"/>
              </a:rPr>
              <a:t>w</a:t>
            </a:r>
            <a:r>
              <a:rPr dirty="0" sz="3600" lang="en-US">
                <a:solidFill>
                  <a:srgbClr val="FF6600"/>
                </a:solidFill>
                <a:latin typeface="Arial Black" panose="020B0A04020102020204" pitchFamily="34" charset="0"/>
              </a:rPr>
              <a:t>i</a:t>
            </a:r>
            <a:r>
              <a:rPr dirty="0" sz="3600" lang="en-US">
                <a:solidFill>
                  <a:srgbClr val="FF6600"/>
                </a:solidFill>
                <a:latin typeface="Arial Black" panose="020B0A04020102020204" pitchFamily="34" charset="0"/>
              </a:rPr>
              <a:t>t</a:t>
            </a:r>
            <a:r>
              <a:rPr dirty="0" sz="3600" lang="en-US">
                <a:solidFill>
                  <a:srgbClr val="FF6600"/>
                </a:solidFill>
                <a:latin typeface="Arial Black" panose="020B0A04020102020204" pitchFamily="34" charset="0"/>
              </a:rPr>
              <a:t>h</a:t>
            </a:r>
            <a:r>
              <a:rPr dirty="0" sz="3600" lang="en-US">
                <a:solidFill>
                  <a:srgbClr val="FF6600"/>
                </a:solidFill>
                <a:latin typeface="Arial Black" panose="020B0A04020102020204" pitchFamily="34" charset="0"/>
              </a:rPr>
              <a:t> </a:t>
            </a:r>
            <a:r>
              <a:rPr dirty="0" sz="3600" lang="en-US">
                <a:solidFill>
                  <a:srgbClr val="FF6600"/>
                </a:solidFill>
                <a:latin typeface="Arial Black" panose="020B0A04020102020204" pitchFamily="34" charset="0"/>
              </a:rPr>
              <a:t>P</a:t>
            </a:r>
            <a:r>
              <a:rPr dirty="0" sz="3600" lang="en-US">
                <a:solidFill>
                  <a:srgbClr val="FF6600"/>
                </a:solidFill>
                <a:latin typeface="Arial Black" panose="020B0A04020102020204" pitchFamily="34" charset="0"/>
              </a:rPr>
              <a:t>o</a:t>
            </a:r>
            <a:r>
              <a:rPr dirty="0" sz="3600" lang="en-US">
                <a:solidFill>
                  <a:srgbClr val="FF6600"/>
                </a:solidFill>
                <a:latin typeface="Arial Black" panose="020B0A04020102020204" pitchFamily="34" charset="0"/>
              </a:rPr>
              <a:t>l</a:t>
            </a:r>
            <a:r>
              <a:rPr dirty="0" sz="3600" lang="en-US">
                <a:solidFill>
                  <a:srgbClr val="FF6600"/>
                </a:solidFill>
                <a:latin typeface="Arial Black" panose="020B0A04020102020204" pitchFamily="34" charset="0"/>
              </a:rPr>
              <a:t>i</a:t>
            </a:r>
            <a:r>
              <a:rPr dirty="0" sz="3600" lang="en-US">
                <a:solidFill>
                  <a:srgbClr val="FF6600"/>
                </a:solidFill>
                <a:latin typeface="Arial Black" panose="020B0A04020102020204" pitchFamily="34" charset="0"/>
              </a:rPr>
              <a:t>t</a:t>
            </a:r>
            <a:r>
              <a:rPr dirty="0" sz="3600" lang="en-US">
                <a:solidFill>
                  <a:srgbClr val="FF6600"/>
                </a:solidFill>
                <a:latin typeface="Arial Black" panose="020B0A04020102020204" pitchFamily="34" charset="0"/>
              </a:rPr>
              <a:t>i</a:t>
            </a:r>
            <a:r>
              <a:rPr dirty="0" sz="3600" lang="en-US">
                <a:solidFill>
                  <a:srgbClr val="FF6600"/>
                </a:solidFill>
                <a:latin typeface="Arial Black" panose="020B0A04020102020204" pitchFamily="34" charset="0"/>
              </a:rPr>
              <a:t>c</a:t>
            </a:r>
            <a:r>
              <a:rPr dirty="0" sz="3600" lang="en-US">
                <a:solidFill>
                  <a:srgbClr val="FF6600"/>
                </a:solidFill>
                <a:latin typeface="Arial Black" panose="020B0A04020102020204" pitchFamily="34" charset="0"/>
              </a:rPr>
              <a:t>s</a:t>
            </a:r>
            <a:r>
              <a:rPr dirty="0" sz="3600" lang="en-US">
                <a:solidFill>
                  <a:srgbClr val="FF6600"/>
                </a:solidFill>
                <a:latin typeface="Arial Black" panose="020B0A04020102020204" pitchFamily="34" charset="0"/>
              </a:rPr>
              <a:t> </a:t>
            </a:r>
            <a:r>
              <a:rPr dirty="0" sz="3600" lang="en-US">
                <a:solidFill>
                  <a:srgbClr val="FF6600"/>
                </a:solidFill>
                <a:latin typeface="Arial Black" panose="020B0A04020102020204" pitchFamily="34" charset="0"/>
              </a:rPr>
              <a:t>.</a:t>
            </a:r>
            <a:r>
              <a:rPr dirty="0" sz="3600" lang="en-US">
                <a:solidFill>
                  <a:srgbClr val="FF6600"/>
                </a:solidFill>
                <a:latin typeface="Arial Black" panose="020B0A04020102020204" pitchFamily="34" charset="0"/>
              </a:rPr>
              <a:t>.</a:t>
            </a:r>
            <a:r>
              <a:rPr dirty="0" sz="3600" lang="en-US">
                <a:solidFill>
                  <a:srgbClr val="FF6600"/>
                </a:solidFill>
                <a:latin typeface="Arial Black" panose="020B0A04020102020204" pitchFamily="34" charset="0"/>
              </a:rPr>
              <a:t>.</a:t>
            </a:r>
            <a:r>
              <a:rPr dirty="0" sz="3600" lang="en-US">
                <a:solidFill>
                  <a:srgbClr val="FF6600"/>
                </a:solidFill>
                <a:latin typeface="Arial Black" panose="020B0A04020102020204" pitchFamily="34" charset="0"/>
              </a:rPr>
              <a:t>.</a:t>
            </a:r>
            <a:endParaRPr dirty="0" sz="3600" lang="en-US">
              <a:solidFill>
                <a:srgbClr val="FF6600"/>
              </a:solidFill>
              <a:latin typeface="Arial Black" panose="020B0A04020102020204" pitchFamily="34" charset="0"/>
            </a:endParaRPr>
          </a:p>
        </p:txBody>
      </p:sp>
      <p:sp>
        <p:nvSpPr>
          <p:cNvPr id="1048619" name="Content Placeholder 2"/>
          <p:cNvSpPr>
            <a:spLocks noGrp="1"/>
          </p:cNvSpPr>
          <p:nvPr>
            <p:ph idx="1"/>
          </p:nvPr>
        </p:nvSpPr>
        <p:spPr>
          <a:xfrm>
            <a:off x="92364" y="738909"/>
            <a:ext cx="11998036" cy="5438054"/>
          </a:xfrm>
        </p:spPr>
        <p:txBody>
          <a:bodyPr>
            <a:normAutofit fontScale="94444"/>
          </a:bodyPr>
          <a:p>
            <a:r>
              <a:rPr dirty="0" lang="en-US" smtClean="0"/>
              <a:t>But it has not always been rosy. A number of Church leaders and Christian leaders and Christian in general have been a great disappointment – have lost their saltiness and we have been and are still collectively ‘</a:t>
            </a:r>
            <a:r>
              <a:rPr dirty="0" i="1" lang="en-US" smtClean="0"/>
              <a:t>no longer good for anything, except to be thrown out and trampled underfoot’ Matt 5:16b</a:t>
            </a:r>
          </a:p>
          <a:p>
            <a:r>
              <a:rPr dirty="0" lang="en-US" smtClean="0"/>
              <a:t>KNBS 2019 Population Census report revealed that Christians were at 85.5% up from 80% in 2009. </a:t>
            </a:r>
          </a:p>
          <a:p>
            <a:r>
              <a:rPr dirty="0" lang="en-US" smtClean="0"/>
              <a:t>Unfortunately, Kenya is one of the most corrupt countries in Africa, most unequal society and with high unemployment rate yet our politicians are some of the highest paid in the continent. </a:t>
            </a:r>
            <a:r>
              <a:rPr dirty="0" sz="1800" i="1" lang="en-US" smtClean="0"/>
              <a:t>(2</a:t>
            </a:r>
            <a:r>
              <a:rPr baseline="30000" dirty="0" sz="1800" i="1" lang="en-US" smtClean="0"/>
              <a:t>nd</a:t>
            </a:r>
            <a:r>
              <a:rPr dirty="0" sz="1800" i="1" lang="en-US" smtClean="0"/>
              <a:t> highest </a:t>
            </a:r>
            <a:r>
              <a:rPr dirty="0" sz="1800" i="1" lang="en-US"/>
              <a:t>paid lawmakers in the world, beating their counterparts from the developed economies of US, Britain and </a:t>
            </a:r>
            <a:r>
              <a:rPr dirty="0" sz="1800" i="1" lang="en-US" smtClean="0"/>
              <a:t>Japan, IMF report, 2013).</a:t>
            </a:r>
            <a:r>
              <a:rPr dirty="0" sz="3200" lang="en-US" smtClean="0"/>
              <a:t> </a:t>
            </a:r>
            <a:endParaRPr dirty="0" lang="en-US" smtClean="0"/>
          </a:p>
          <a:p>
            <a:r>
              <a:rPr dirty="0" lang="en-US" smtClean="0"/>
              <a:t>Why is the Church in Kenya doing so badly? </a:t>
            </a:r>
          </a:p>
          <a:p>
            <a:r>
              <a:rPr dirty="0" lang="en-US" smtClean="0"/>
              <a:t>Bishop Oginde in the Summit listed: Division, Tribalism, Greed for money and Ignorance on the best strategy to engage politics. </a:t>
            </a:r>
            <a:endParaRPr dirty="0"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20" name="Title 1"/>
          <p:cNvSpPr>
            <a:spLocks noGrp="1"/>
          </p:cNvSpPr>
          <p:nvPr>
            <p:ph type="title"/>
          </p:nvPr>
        </p:nvSpPr>
        <p:spPr>
          <a:xfrm>
            <a:off x="949037" y="-68984"/>
            <a:ext cx="10515600" cy="951865"/>
          </a:xfrm>
        </p:spPr>
        <p:txBody>
          <a:bodyPr>
            <a:normAutofit/>
          </a:bodyPr>
          <a:p>
            <a:r>
              <a:rPr dirty="0" lang="en-US">
                <a:solidFill>
                  <a:srgbClr val="FF6600"/>
                </a:solidFill>
                <a:latin typeface="Arial Black" panose="020B0A04020102020204" pitchFamily="34" charset="0"/>
              </a:rPr>
              <a:t>The</a:t>
            </a:r>
            <a:r>
              <a:rPr dirty="0" lang="en-US">
                <a:solidFill>
                  <a:srgbClr val="FF6600"/>
                </a:solidFill>
                <a:latin typeface="Arial Black" panose="020B0A04020102020204" pitchFamily="34" charset="0"/>
              </a:rPr>
              <a:t> Global </a:t>
            </a:r>
            <a:r>
              <a:rPr dirty="0" lang="en-US" smtClean="0">
                <a:solidFill>
                  <a:srgbClr val="FF6600"/>
                </a:solidFill>
                <a:latin typeface="Arial Black" panose="020B0A04020102020204" pitchFamily="34" charset="0"/>
              </a:rPr>
              <a:t>E</a:t>
            </a:r>
            <a:r>
              <a:rPr dirty="0" lang="en-US" smtClean="0">
                <a:solidFill>
                  <a:srgbClr val="FF6600"/>
                </a:solidFill>
                <a:latin typeface="Arial Black" panose="020B0A04020102020204" pitchFamily="34" charset="0"/>
              </a:rPr>
              <a:t>x</a:t>
            </a:r>
            <a:r>
              <a:rPr dirty="0" lang="en-US" smtClean="0">
                <a:solidFill>
                  <a:srgbClr val="FF6600"/>
                </a:solidFill>
                <a:latin typeface="Arial Black" panose="020B0A04020102020204" pitchFamily="34" charset="0"/>
              </a:rPr>
              <a:t>p</a:t>
            </a:r>
            <a:r>
              <a:rPr dirty="0" lang="en-US" smtClean="0">
                <a:solidFill>
                  <a:srgbClr val="FF6600"/>
                </a:solidFill>
                <a:latin typeface="Arial Black" panose="020B0A04020102020204" pitchFamily="34" charset="0"/>
              </a:rPr>
              <a:t>e</a:t>
            </a:r>
            <a:r>
              <a:rPr dirty="0" lang="en-US" smtClean="0">
                <a:solidFill>
                  <a:srgbClr val="FF6600"/>
                </a:solidFill>
                <a:latin typeface="Arial Black" panose="020B0A04020102020204" pitchFamily="34" charset="0"/>
              </a:rPr>
              <a:t>r</a:t>
            </a:r>
            <a:r>
              <a:rPr dirty="0" lang="en-US" smtClean="0">
                <a:solidFill>
                  <a:srgbClr val="FF6600"/>
                </a:solidFill>
                <a:latin typeface="Arial Black" panose="020B0A04020102020204" pitchFamily="34" charset="0"/>
              </a:rPr>
              <a:t>i</a:t>
            </a:r>
            <a:r>
              <a:rPr dirty="0" lang="en-US" smtClean="0">
                <a:solidFill>
                  <a:srgbClr val="FF6600"/>
                </a:solidFill>
                <a:latin typeface="Arial Black" panose="020B0A04020102020204" pitchFamily="34" charset="0"/>
              </a:rPr>
              <a:t>e</a:t>
            </a:r>
            <a:r>
              <a:rPr dirty="0" lang="en-US" smtClean="0">
                <a:solidFill>
                  <a:srgbClr val="FF6600"/>
                </a:solidFill>
                <a:latin typeface="Arial Black" panose="020B0A04020102020204" pitchFamily="34" charset="0"/>
              </a:rPr>
              <a:t>n</a:t>
            </a:r>
            <a:r>
              <a:rPr dirty="0" lang="en-US" smtClean="0">
                <a:solidFill>
                  <a:srgbClr val="FF6600"/>
                </a:solidFill>
                <a:latin typeface="Arial Black" panose="020B0A04020102020204" pitchFamily="34" charset="0"/>
              </a:rPr>
              <a:t>c</a:t>
            </a:r>
            <a:r>
              <a:rPr dirty="0" lang="en-US" smtClean="0">
                <a:solidFill>
                  <a:srgbClr val="FF6600"/>
                </a:solidFill>
                <a:latin typeface="Arial Black" panose="020B0A04020102020204" pitchFamily="34" charset="0"/>
              </a:rPr>
              <a:t>e</a:t>
            </a:r>
            <a:endParaRPr dirty="0" lang="en-US">
              <a:solidFill>
                <a:srgbClr val="FF6600"/>
              </a:solidFill>
              <a:latin typeface="Arial Black" panose="020B0A04020102020204" pitchFamily="34" charset="0"/>
            </a:endParaRPr>
          </a:p>
        </p:txBody>
      </p:sp>
      <p:sp>
        <p:nvSpPr>
          <p:cNvPr id="1048621" name="Content Placeholder 2"/>
          <p:cNvSpPr>
            <a:spLocks noGrp="1"/>
          </p:cNvSpPr>
          <p:nvPr>
            <p:ph idx="1"/>
          </p:nvPr>
        </p:nvSpPr>
        <p:spPr>
          <a:xfrm>
            <a:off x="101600" y="1080655"/>
            <a:ext cx="11924145" cy="5096309"/>
          </a:xfrm>
        </p:spPr>
        <p:txBody>
          <a:bodyPr>
            <a:normAutofit fontScale="87500" lnSpcReduction="20000"/>
          </a:bodyPr>
          <a:p>
            <a:r>
              <a:rPr dirty="0" lang="en-US" smtClean="0"/>
              <a:t>Kenyan </a:t>
            </a:r>
            <a:r>
              <a:rPr dirty="0" lang="en-US" smtClean="0"/>
              <a:t>situation </a:t>
            </a:r>
            <a:r>
              <a:rPr dirty="0" lang="en-US" smtClean="0"/>
              <a:t>isn’t </a:t>
            </a:r>
            <a:r>
              <a:rPr dirty="0" lang="en-US" smtClean="0"/>
              <a:t>in isolation; handling politics has been a challenge and success in a </a:t>
            </a:r>
            <a:r>
              <a:rPr dirty="0" lang="en-US"/>
              <a:t>n</a:t>
            </a:r>
            <a:r>
              <a:rPr dirty="0" lang="en-US" smtClean="0"/>
              <a:t>umber of countries. </a:t>
            </a:r>
            <a:r>
              <a:rPr dirty="0" lang="en-US"/>
              <a:t>In </a:t>
            </a:r>
            <a:r>
              <a:rPr dirty="0" lang="en-US" smtClean="0"/>
              <a:t>these </a:t>
            </a:r>
            <a:r>
              <a:rPr dirty="0" lang="en-US"/>
              <a:t>nations, the Church, and especially the clergy have played significant roles in guiding and directing the political affairs of their nations.</a:t>
            </a:r>
            <a:endParaRPr dirty="0" lang="en-US" smtClean="0"/>
          </a:p>
          <a:p>
            <a:r>
              <a:rPr dirty="0" lang="en-US" smtClean="0"/>
              <a:t>In the 2020 USA </a:t>
            </a:r>
            <a:r>
              <a:rPr dirty="0" lang="en-US"/>
              <a:t>Presidential Elections, for example, a section of the Church – especially the Evangelicals – was actively involved in various aspects of the Presidential campaigns and elections. Unfortunately, the elections turned out to be perhaps one of the most divisive in US history, with serious tensions, riots, and violence</a:t>
            </a:r>
            <a:r>
              <a:rPr dirty="0" lang="en-US" smtClean="0"/>
              <a:t>.</a:t>
            </a:r>
          </a:p>
          <a:p>
            <a:r>
              <a:rPr dirty="0" lang="en-US" smtClean="0"/>
              <a:t>3 of American Christian leaders</a:t>
            </a:r>
            <a:r>
              <a:rPr dirty="0" lang="en-US" smtClean="0"/>
              <a:t> </a:t>
            </a:r>
            <a:r>
              <a:rPr dirty="0" lang="en-US" smtClean="0"/>
              <a:t>w</a:t>
            </a:r>
            <a:r>
              <a:rPr dirty="0" lang="en-US" smtClean="0"/>
              <a:t>h</a:t>
            </a:r>
            <a:r>
              <a:rPr dirty="0" lang="en-US" smtClean="0"/>
              <a:t>i</a:t>
            </a:r>
            <a:r>
              <a:rPr dirty="0" lang="en-US" smtClean="0"/>
              <a:t>l</a:t>
            </a:r>
            <a:r>
              <a:rPr dirty="0" lang="en-US" smtClean="0"/>
              <a:t>e</a:t>
            </a:r>
            <a:r>
              <a:rPr dirty="0" lang="en-US" smtClean="0"/>
              <a:t> </a:t>
            </a:r>
            <a:r>
              <a:rPr dirty="0" lang="en-US" smtClean="0"/>
              <a:t>a</a:t>
            </a:r>
            <a:r>
              <a:rPr dirty="0" lang="en-US" smtClean="0"/>
              <a:t>d</a:t>
            </a:r>
            <a:r>
              <a:rPr dirty="0" lang="en-US" smtClean="0"/>
              <a:t>d</a:t>
            </a:r>
            <a:r>
              <a:rPr dirty="0" lang="en-US" smtClean="0"/>
              <a:t>r</a:t>
            </a:r>
            <a:r>
              <a:rPr dirty="0" lang="en-US" smtClean="0"/>
              <a:t>e</a:t>
            </a:r>
            <a:r>
              <a:rPr dirty="0" lang="en-US" smtClean="0"/>
              <a:t>s</a:t>
            </a:r>
            <a:r>
              <a:rPr dirty="0" lang="en-US" smtClean="0"/>
              <a:t>s</a:t>
            </a:r>
            <a:r>
              <a:rPr dirty="0" lang="en-US" smtClean="0"/>
              <a:t>i</a:t>
            </a:r>
            <a:r>
              <a:rPr dirty="0" lang="en-US" smtClean="0"/>
              <a:t>n</a:t>
            </a:r>
            <a:r>
              <a:rPr dirty="0" lang="en-US" smtClean="0"/>
              <a:t>g</a:t>
            </a:r>
            <a:r>
              <a:rPr dirty="0" lang="en-US" smtClean="0"/>
              <a:t> </a:t>
            </a:r>
            <a:r>
              <a:rPr dirty="0" lang="en-US" smtClean="0"/>
              <a:t>t</a:t>
            </a:r>
            <a:r>
              <a:rPr dirty="0" lang="en-US" smtClean="0"/>
              <a:t>h</a:t>
            </a:r>
            <a:r>
              <a:rPr dirty="0" lang="en-US" smtClean="0"/>
              <a:t>e</a:t>
            </a:r>
            <a:r>
              <a:rPr dirty="0" lang="en-US" smtClean="0"/>
              <a:t> </a:t>
            </a:r>
            <a:r>
              <a:rPr dirty="0" lang="en-US" smtClean="0"/>
              <a:t>C</a:t>
            </a:r>
            <a:r>
              <a:rPr dirty="0" lang="en-US" smtClean="0"/>
              <a:t>h</a:t>
            </a:r>
            <a:r>
              <a:rPr dirty="0" lang="en-US" smtClean="0"/>
              <a:t>u</a:t>
            </a:r>
            <a:r>
              <a:rPr dirty="0" lang="en-US" smtClean="0"/>
              <a:t>r</a:t>
            </a:r>
            <a:r>
              <a:rPr dirty="0" lang="en-US" smtClean="0"/>
              <a:t>c</a:t>
            </a:r>
            <a:r>
              <a:rPr dirty="0" lang="en-US" smtClean="0"/>
              <a:t>h</a:t>
            </a:r>
            <a:r>
              <a:rPr dirty="0" lang="en-US" smtClean="0"/>
              <a:t> </a:t>
            </a:r>
            <a:r>
              <a:rPr dirty="0" lang="en-US" smtClean="0"/>
              <a:t>&amp;</a:t>
            </a:r>
            <a:r>
              <a:rPr dirty="0" lang="en-US" smtClean="0"/>
              <a:t> </a:t>
            </a:r>
            <a:r>
              <a:rPr dirty="0" lang="en-US" smtClean="0"/>
              <a:t>P</a:t>
            </a:r>
            <a:r>
              <a:rPr dirty="0" lang="en-US" smtClean="0"/>
              <a:t>o</a:t>
            </a:r>
            <a:r>
              <a:rPr dirty="0" lang="en-US" smtClean="0"/>
              <a:t>l</a:t>
            </a:r>
            <a:r>
              <a:rPr dirty="0" lang="en-US" smtClean="0"/>
              <a:t>i</a:t>
            </a:r>
            <a:r>
              <a:rPr dirty="0" lang="en-US" smtClean="0"/>
              <a:t>t</a:t>
            </a:r>
            <a:r>
              <a:rPr dirty="0" lang="en-US" smtClean="0"/>
              <a:t>i</a:t>
            </a:r>
            <a:r>
              <a:rPr dirty="0" lang="en-US" smtClean="0"/>
              <a:t>c</a:t>
            </a:r>
            <a:r>
              <a:rPr dirty="0" lang="en-US" smtClean="0"/>
              <a:t>s</a:t>
            </a:r>
            <a:r>
              <a:rPr dirty="0" lang="en-US" smtClean="0"/>
              <a:t> </a:t>
            </a:r>
            <a:r>
              <a:rPr dirty="0" lang="en-US" smtClean="0"/>
              <a:t>S</a:t>
            </a:r>
            <a:r>
              <a:rPr dirty="0" lang="en-US" smtClean="0"/>
              <a:t>u</a:t>
            </a:r>
            <a:r>
              <a:rPr dirty="0" lang="en-US" smtClean="0"/>
              <a:t>m</a:t>
            </a:r>
            <a:r>
              <a:rPr dirty="0" lang="en-US" smtClean="0"/>
              <a:t>m</a:t>
            </a:r>
            <a:r>
              <a:rPr dirty="0" lang="en-US" smtClean="0"/>
              <a:t>i</a:t>
            </a:r>
            <a:r>
              <a:rPr dirty="0" lang="en-US" smtClean="0"/>
              <a:t>t</a:t>
            </a:r>
            <a:r>
              <a:rPr dirty="0" lang="en-US" smtClean="0"/>
              <a:t> </a:t>
            </a:r>
            <a:r>
              <a:rPr dirty="0" lang="en-US" smtClean="0"/>
              <a:t>o</a:t>
            </a:r>
            <a:r>
              <a:rPr dirty="0" lang="en-US" smtClean="0"/>
              <a:t>f</a:t>
            </a:r>
            <a:r>
              <a:rPr dirty="0" lang="en-US" smtClean="0"/>
              <a:t> </a:t>
            </a:r>
            <a:r>
              <a:rPr dirty="0" lang="en-US" smtClean="0"/>
              <a:t>2</a:t>
            </a:r>
            <a:r>
              <a:rPr dirty="0" lang="en-US" smtClean="0"/>
              <a:t>0</a:t>
            </a:r>
            <a:r>
              <a:rPr dirty="0" lang="en-US" smtClean="0"/>
              <a:t>2</a:t>
            </a:r>
            <a:r>
              <a:rPr dirty="0" lang="en-US" smtClean="0"/>
              <a:t>1</a:t>
            </a:r>
            <a:r>
              <a:rPr dirty="0" lang="en-US" smtClean="0"/>
              <a:t>, Dr Ron Sider, Rev Adam Taylor and Bob </a:t>
            </a:r>
            <a:r>
              <a:rPr dirty="0" lang="en-US" err="1" smtClean="0"/>
              <a:t>Inglis</a:t>
            </a:r>
            <a:r>
              <a:rPr dirty="0" lang="en-US" err="1" smtClean="0"/>
              <a:t>,</a:t>
            </a:r>
            <a:r>
              <a:rPr dirty="0" lang="en-US" err="1" smtClean="0"/>
              <a:t> </a:t>
            </a:r>
            <a:r>
              <a:rPr dirty="0" lang="en-US" err="1" smtClean="0"/>
              <a:t>s</a:t>
            </a:r>
            <a:r>
              <a:rPr dirty="0" lang="en-US" err="1" smtClean="0"/>
              <a:t>h</a:t>
            </a:r>
            <a:r>
              <a:rPr dirty="0" lang="en-US" err="1" smtClean="0"/>
              <a:t>a</a:t>
            </a:r>
            <a:r>
              <a:rPr dirty="0" lang="en-US" err="1" smtClean="0"/>
              <a:t>r</a:t>
            </a:r>
            <a:r>
              <a:rPr dirty="0" lang="en-US" err="1" smtClean="0"/>
              <a:t>e</a:t>
            </a:r>
            <a:r>
              <a:rPr dirty="0" lang="en-US" err="1" smtClean="0"/>
              <a:t>d</a:t>
            </a:r>
            <a:r>
              <a:rPr dirty="0" lang="en-US" smtClean="0"/>
              <a:t> about their own failures, success and lessons</a:t>
            </a:r>
            <a:r>
              <a:rPr dirty="0" lang="en-US" smtClean="0"/>
              <a:t> </a:t>
            </a:r>
            <a:r>
              <a:rPr dirty="0" lang="en-US" smtClean="0"/>
              <a:t>i</a:t>
            </a:r>
            <a:r>
              <a:rPr dirty="0" lang="en-US" smtClean="0"/>
              <a:t>n</a:t>
            </a:r>
            <a:r>
              <a:rPr dirty="0" lang="en-US" smtClean="0"/>
              <a:t> </a:t>
            </a:r>
            <a:r>
              <a:rPr dirty="0" lang="en-US" smtClean="0"/>
              <a:t>t</a:t>
            </a:r>
            <a:r>
              <a:rPr dirty="0" lang="en-US" smtClean="0"/>
              <a:t>h</a:t>
            </a:r>
            <a:r>
              <a:rPr dirty="0" lang="en-US" smtClean="0"/>
              <a:t>e</a:t>
            </a:r>
            <a:r>
              <a:rPr dirty="0" lang="en-US" smtClean="0"/>
              <a:t>i</a:t>
            </a:r>
            <a:r>
              <a:rPr dirty="0" lang="en-US" smtClean="0"/>
              <a:t>r</a:t>
            </a:r>
            <a:r>
              <a:rPr dirty="0" lang="en-US" smtClean="0"/>
              <a:t> </a:t>
            </a:r>
            <a:r>
              <a:rPr dirty="0" lang="en-US" smtClean="0"/>
              <a:t>2</a:t>
            </a:r>
            <a:r>
              <a:rPr dirty="0" lang="en-US" smtClean="0"/>
              <a:t>0</a:t>
            </a:r>
            <a:r>
              <a:rPr dirty="0" lang="en-US" smtClean="0"/>
              <a:t>2</a:t>
            </a:r>
            <a:r>
              <a:rPr dirty="0" lang="en-US" smtClean="0"/>
              <a:t>0</a:t>
            </a:r>
            <a:r>
              <a:rPr dirty="0" lang="en-US" smtClean="0"/>
              <a:t> </a:t>
            </a:r>
            <a:r>
              <a:rPr dirty="0" lang="en-US" smtClean="0"/>
              <a:t>e</a:t>
            </a:r>
            <a:r>
              <a:rPr dirty="0" lang="en-US" smtClean="0"/>
              <a:t>l</a:t>
            </a:r>
            <a:r>
              <a:rPr dirty="0" lang="en-US" smtClean="0"/>
              <a:t>e</a:t>
            </a:r>
            <a:r>
              <a:rPr dirty="0" lang="en-US" smtClean="0"/>
              <a:t>c</a:t>
            </a:r>
            <a:r>
              <a:rPr dirty="0" lang="en-US" smtClean="0"/>
              <a:t>t</a:t>
            </a:r>
            <a:r>
              <a:rPr dirty="0" lang="en-US" smtClean="0"/>
              <a:t>i</a:t>
            </a:r>
            <a:r>
              <a:rPr dirty="0" lang="en-US" smtClean="0"/>
              <a:t>o</a:t>
            </a:r>
            <a:r>
              <a:rPr dirty="0" lang="en-US" smtClean="0"/>
              <a:t>n</a:t>
            </a:r>
            <a:r>
              <a:rPr dirty="0" lang="en-US" smtClean="0"/>
              <a:t>s</a:t>
            </a:r>
            <a:r>
              <a:rPr dirty="0" lang="en-US" smtClean="0"/>
              <a:t>. </a:t>
            </a:r>
            <a:endParaRPr altLang="en-US" lang="zh-CN"/>
          </a:p>
          <a:p>
            <a:r>
              <a:rPr dirty="0" lang="en-US" smtClean="0"/>
              <a:t>4 such key lessons were that effective Church engagement in Politics requires:</a:t>
            </a:r>
          </a:p>
          <a:p>
            <a:pPr lvl="1"/>
            <a:r>
              <a:rPr dirty="0" lang="en-US" smtClean="0"/>
              <a:t>a </a:t>
            </a:r>
            <a:r>
              <a:rPr dirty="0" lang="en-US"/>
              <a:t>biblical framework for Christian political </a:t>
            </a:r>
            <a:r>
              <a:rPr dirty="0" lang="en-US" smtClean="0"/>
              <a:t>involvement</a:t>
            </a:r>
          </a:p>
          <a:p>
            <a:pPr lvl="1"/>
            <a:r>
              <a:rPr dirty="0" lang="en-US"/>
              <a:t>Maintaining integrity of the church by avoiding partisan </a:t>
            </a:r>
            <a:r>
              <a:rPr dirty="0" lang="en-US" smtClean="0"/>
              <a:t>endorsements</a:t>
            </a:r>
          </a:p>
          <a:p>
            <a:pPr lvl="1"/>
            <a:r>
              <a:rPr dirty="0" lang="en-US"/>
              <a:t>P</a:t>
            </a:r>
            <a:r>
              <a:rPr dirty="0" lang="en-US" smtClean="0"/>
              <a:t>latforms for honest dialogue between different contenders. </a:t>
            </a:r>
          </a:p>
          <a:p>
            <a:pPr lvl="1"/>
            <a:r>
              <a:rPr dirty="0" lang="en-US"/>
              <a:t>Courageously confronting </a:t>
            </a:r>
            <a:r>
              <a:rPr dirty="0" lang="en-US" smtClean="0"/>
              <a:t>societal evil and divisive practices </a:t>
            </a:r>
            <a:r>
              <a:rPr dirty="0" lang="en-US" err="1" smtClean="0"/>
              <a:t>eg</a:t>
            </a:r>
            <a:r>
              <a:rPr dirty="0" lang="en-US" smtClean="0"/>
              <a:t> negative </a:t>
            </a:r>
            <a:r>
              <a:rPr dirty="0" lang="en-US"/>
              <a:t>ethnicity</a:t>
            </a:r>
            <a:r>
              <a:rPr dirty="0" lang="en-US" smtClean="0"/>
              <a:t>, and corruption</a:t>
            </a:r>
            <a:endParaRPr dirty="0"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22" name="Title 1"/>
          <p:cNvSpPr>
            <a:spLocks noGrp="1"/>
          </p:cNvSpPr>
          <p:nvPr>
            <p:ph type="title"/>
          </p:nvPr>
        </p:nvSpPr>
        <p:spPr>
          <a:xfrm>
            <a:off x="838200" y="0"/>
            <a:ext cx="10515600" cy="979055"/>
          </a:xfrm>
        </p:spPr>
        <p:txBody>
          <a:bodyPr>
            <a:noAutofit/>
          </a:bodyPr>
          <a:p>
            <a:r>
              <a:rPr dirty="0" sz="3200" lang="en-US" smtClean="0">
                <a:solidFill>
                  <a:srgbClr val="FF6600"/>
                </a:solidFill>
                <a:latin typeface="Arial Black" panose="020B0A04020102020204" pitchFamily="34" charset="0"/>
              </a:rPr>
              <a:t>Effective</a:t>
            </a:r>
            <a:r>
              <a:rPr b="1" dirty="0" sz="3200" lang="en-US" smtClean="0"/>
              <a:t> </a:t>
            </a:r>
            <a:r>
              <a:rPr dirty="0" sz="3200" lang="en-US">
                <a:solidFill>
                  <a:srgbClr val="FF6600"/>
                </a:solidFill>
                <a:latin typeface="Arial Black" panose="020B0A04020102020204" pitchFamily="34" charset="0"/>
              </a:rPr>
              <a:t>Christian Engagement in Politics </a:t>
            </a:r>
            <a:endParaRPr dirty="0" sz="3200" lang="en-US">
              <a:solidFill>
                <a:srgbClr val="FF6600"/>
              </a:solidFill>
              <a:latin typeface="Arial Black" panose="020B0A04020102020204" pitchFamily="34" charset="0"/>
            </a:endParaRPr>
          </a:p>
        </p:txBody>
      </p:sp>
      <p:sp>
        <p:nvSpPr>
          <p:cNvPr id="1048623" name="Content Placeholder 2"/>
          <p:cNvSpPr>
            <a:spLocks noGrp="1"/>
          </p:cNvSpPr>
          <p:nvPr>
            <p:ph idx="1"/>
          </p:nvPr>
        </p:nvSpPr>
        <p:spPr>
          <a:xfrm>
            <a:off x="350982" y="840509"/>
            <a:ext cx="11434618" cy="5336454"/>
          </a:xfrm>
        </p:spPr>
        <p:txBody>
          <a:bodyPr>
            <a:normAutofit fontScale="85000" lnSpcReduction="20000"/>
          </a:bodyPr>
          <a:p>
            <a:pPr indent="0" marL="0">
              <a:buNone/>
            </a:pPr>
            <a:r>
              <a:rPr b="1" dirty="0" sz="2400" i="1" lang="en-US" smtClean="0"/>
              <a:t>Romans 2</a:t>
            </a:r>
            <a:r>
              <a:rPr baseline="30000" b="1" dirty="0" sz="2400" i="1" lang="en-US" smtClean="0"/>
              <a:t>: 17</a:t>
            </a:r>
            <a:r>
              <a:rPr baseline="30000" b="1" dirty="0" sz="2400" i="1" lang="en-US"/>
              <a:t> </a:t>
            </a:r>
            <a:r>
              <a:rPr dirty="0" sz="2400" i="1" lang="en-US"/>
              <a:t>Now you, if you call yourself a </a:t>
            </a:r>
            <a:r>
              <a:rPr dirty="0" sz="2400" i="1" lang="en-US" smtClean="0"/>
              <a:t>Jew (believer); </a:t>
            </a:r>
            <a:r>
              <a:rPr dirty="0" sz="2400" i="1" lang="en-US"/>
              <a:t>if you rely on the law and boast in God; </a:t>
            </a:r>
            <a:r>
              <a:rPr baseline="30000" b="1" dirty="0" sz="2400" i="1" lang="en-US"/>
              <a:t>18 </a:t>
            </a:r>
            <a:r>
              <a:rPr dirty="0" sz="2400" i="1" lang="en-US"/>
              <a:t>if you know his will and approve of what is superior because you are instructed by the law; </a:t>
            </a:r>
            <a:r>
              <a:rPr baseline="30000" b="1" dirty="0" sz="2400" i="1" lang="en-US"/>
              <a:t>19 </a:t>
            </a:r>
            <a:r>
              <a:rPr dirty="0" sz="2400" i="1" lang="en-US"/>
              <a:t>if you are convinced that you are a guide for the blind, a light for those who are in the dark, </a:t>
            </a:r>
            <a:r>
              <a:rPr baseline="30000" b="1" dirty="0" sz="2400" i="1" lang="en-US"/>
              <a:t>20 </a:t>
            </a:r>
            <a:r>
              <a:rPr dirty="0" sz="2400" i="1" lang="en-US"/>
              <a:t>an instructor of the foolish, a teacher of little children, because you have in the law the embodiment of knowledge and truth— </a:t>
            </a:r>
            <a:r>
              <a:rPr baseline="30000" b="1" dirty="0" sz="2400" i="1" lang="en-US"/>
              <a:t>21 </a:t>
            </a:r>
            <a:r>
              <a:rPr dirty="0" sz="2400" i="1" lang="en-US"/>
              <a:t>you, then, who teach others, do you not teach yourself? You who preach against stealing, do you steal? </a:t>
            </a:r>
            <a:r>
              <a:rPr baseline="30000" b="1" dirty="0" sz="2400" i="1" lang="en-US"/>
              <a:t>22 </a:t>
            </a:r>
            <a:r>
              <a:rPr dirty="0" sz="2400" i="1" lang="en-US"/>
              <a:t>You who say that people should not commit adultery, do you commit adultery? You who abhor idols, do you rob temples? </a:t>
            </a:r>
            <a:r>
              <a:rPr baseline="30000" b="1" dirty="0" sz="2400" i="1" lang="en-US"/>
              <a:t>23 </a:t>
            </a:r>
            <a:r>
              <a:rPr dirty="0" sz="2400" i="1" lang="en-US"/>
              <a:t>You who boast in the law, do you dishonor God by breaking the law</a:t>
            </a:r>
            <a:r>
              <a:rPr dirty="0" sz="2400" i="1" lang="en-US" smtClean="0"/>
              <a:t>?</a:t>
            </a:r>
          </a:p>
          <a:p>
            <a:pPr indent="0" marL="0">
              <a:buNone/>
            </a:pPr>
            <a:endParaRPr dirty="0" sz="2400" i="1" lang="en-US" smtClean="0"/>
          </a:p>
          <a:p>
            <a:r>
              <a:rPr dirty="0" sz="2400" lang="en-US" smtClean="0"/>
              <a:t>Jesus himself admonished to watch how they engage with the world: </a:t>
            </a:r>
          </a:p>
          <a:p>
            <a:pPr indent="0" marL="0">
              <a:buNone/>
            </a:pPr>
            <a:r>
              <a:rPr dirty="0" sz="2400" lang="en-US" smtClean="0"/>
              <a:t>Matt 10: </a:t>
            </a:r>
            <a:r>
              <a:rPr baseline="30000" b="1" dirty="0" sz="2400" i="1" lang="en-US" smtClean="0"/>
              <a:t>16</a:t>
            </a:r>
            <a:r>
              <a:rPr baseline="30000" b="1" dirty="0" sz="2400" i="1" lang="en-US"/>
              <a:t> </a:t>
            </a:r>
            <a:r>
              <a:rPr dirty="0" sz="2400" i="1" lang="en-US"/>
              <a:t>“I am sending you out like sheep among wolves. Therefore be as shrewd as snakes and as innocent as doves.</a:t>
            </a:r>
            <a:r>
              <a:rPr dirty="0" sz="2400" lang="en-US"/>
              <a:t> </a:t>
            </a:r>
            <a:endParaRPr dirty="0" sz="2400" lang="en-US" smtClean="0"/>
          </a:p>
          <a:p>
            <a:r>
              <a:rPr dirty="0" sz="2400" lang="en-US" smtClean="0"/>
              <a:t>We must learn how </a:t>
            </a:r>
            <a:r>
              <a:rPr dirty="0" sz="2400" lang="en-US" smtClean="0"/>
              <a:t>well to </a:t>
            </a:r>
            <a:r>
              <a:rPr dirty="0" sz="2400" lang="en-US" smtClean="0"/>
              <a:t>engage the murky waters of politics if we are to retain our saltines and remain light of the world. </a:t>
            </a:r>
            <a:endParaRPr dirty="0" sz="2400" lang="en-US" smtClean="0"/>
          </a:p>
          <a:p>
            <a:r>
              <a:rPr dirty="0" sz="2400" lang="en-US" smtClean="0"/>
              <a:t>As Dr Snider put it in the </a:t>
            </a:r>
            <a:r>
              <a:rPr dirty="0" sz="2400" lang="en-US" smtClean="0"/>
              <a:t>C</a:t>
            </a:r>
            <a:r>
              <a:rPr dirty="0" sz="2400" lang="en-US" smtClean="0"/>
              <a:t>&amp;</a:t>
            </a:r>
            <a:r>
              <a:rPr dirty="0" sz="2400" lang="en-US" smtClean="0"/>
              <a:t>P</a:t>
            </a:r>
            <a:r>
              <a:rPr dirty="0" sz="2400" lang="en-US" smtClean="0"/>
              <a:t> </a:t>
            </a:r>
            <a:r>
              <a:rPr dirty="0" sz="2400" lang="en-US"/>
              <a:t>Summit; </a:t>
            </a:r>
            <a:r>
              <a:rPr dirty="0" sz="2400" lang="en-US"/>
              <a:t>the Church cannot afford to abandon politics as a “dirty game,” for two reasons. </a:t>
            </a:r>
            <a:endParaRPr dirty="0" sz="2400" lang="en-US"/>
          </a:p>
          <a:p>
            <a:pPr indent="-457200" marL="457200">
              <a:buAutoNum type="alphaLcParenR"/>
            </a:pPr>
            <a:r>
              <a:rPr b="1" dirty="0" sz="2000" i="1" lang="en-US" smtClean="0"/>
              <a:t>Pragmatic </a:t>
            </a:r>
            <a:r>
              <a:rPr b="1" dirty="0" sz="2000" i="1" lang="en-US"/>
              <a:t>reason </a:t>
            </a:r>
            <a:r>
              <a:rPr dirty="0" sz="2000" lang="en-US"/>
              <a:t>- </a:t>
            </a:r>
            <a:r>
              <a:rPr dirty="0" sz="2000" lang="en-US" smtClean="0"/>
              <a:t>since </a:t>
            </a:r>
            <a:r>
              <a:rPr dirty="0" sz="2000" lang="en-US"/>
              <a:t>politics shapes billions of lives of people in the world, for better or for worse, Christians need to leverage politics for common good</a:t>
            </a:r>
            <a:r>
              <a:rPr dirty="0" sz="2000" lang="en-US" smtClean="0"/>
              <a:t>. </a:t>
            </a:r>
          </a:p>
          <a:p>
            <a:pPr indent="-457200" marL="457200">
              <a:buAutoNum type="alphaLcParenR"/>
            </a:pPr>
            <a:r>
              <a:rPr b="1" dirty="0" sz="2000" i="1" lang="en-US" smtClean="0"/>
              <a:t>Theological </a:t>
            </a:r>
            <a:r>
              <a:rPr b="1" dirty="0" sz="2000" i="1" lang="en-US"/>
              <a:t>reason </a:t>
            </a:r>
            <a:r>
              <a:rPr dirty="0" sz="2000" lang="en-US"/>
              <a:t>- the church has a compelling discipleship duty to bring every sphere of life, including politics, under the Lordship of Jesus Christ, for His </a:t>
            </a:r>
            <a:r>
              <a:rPr dirty="0" sz="2000" lang="en-US" err="1"/>
              <a:t>honour</a:t>
            </a:r>
            <a:r>
              <a:rPr dirty="0" sz="2000" lang="en-US"/>
              <a:t>. Failure to do so then amounts to disobedience to the Master! </a:t>
            </a:r>
            <a:endParaRPr dirty="0" sz="2000" lang="en-US"/>
          </a:p>
          <a:p>
            <a:pPr indent="0" marL="0">
              <a:buNone/>
            </a:pPr>
            <a:endParaRPr dirty="0" sz="2400" i="1"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24" name="Title 1"/>
          <p:cNvSpPr>
            <a:spLocks noGrp="1"/>
          </p:cNvSpPr>
          <p:nvPr>
            <p:ph type="title"/>
          </p:nvPr>
        </p:nvSpPr>
        <p:spPr>
          <a:xfrm>
            <a:off x="838200" y="1"/>
            <a:ext cx="10515600" cy="785090"/>
          </a:xfrm>
        </p:spPr>
        <p:txBody>
          <a:bodyPr>
            <a:normAutofit/>
          </a:bodyPr>
          <a:p>
            <a:r>
              <a:rPr dirty="0" sz="3200" lang="en-US">
                <a:solidFill>
                  <a:srgbClr val="FF6600"/>
                </a:solidFill>
                <a:latin typeface="Arial Black" panose="020B0A04020102020204" pitchFamily="34" charset="0"/>
              </a:rPr>
              <a:t>Effective</a:t>
            </a:r>
            <a:r>
              <a:rPr b="1" dirty="0" sz="3200" lang="en-US"/>
              <a:t> </a:t>
            </a:r>
            <a:r>
              <a:rPr dirty="0" sz="3200" lang="en-US">
                <a:solidFill>
                  <a:srgbClr val="FF6600"/>
                </a:solidFill>
                <a:latin typeface="Arial Black" panose="020B0A04020102020204" pitchFamily="34" charset="0"/>
              </a:rPr>
              <a:t>Christian Engagement in Politics </a:t>
            </a:r>
            <a:r>
              <a:rPr dirty="0" sz="3200" lang="en-US" smtClean="0">
                <a:solidFill>
                  <a:srgbClr val="FF6600"/>
                </a:solidFill>
                <a:latin typeface="Arial Black" panose="020B0A04020102020204" pitchFamily="34" charset="0"/>
              </a:rPr>
              <a:t>…</a:t>
            </a:r>
            <a:endParaRPr dirty="0" sz="3200" lang="en-US">
              <a:solidFill>
                <a:srgbClr val="FF6600"/>
              </a:solidFill>
              <a:latin typeface="Arial Black" panose="020B0A04020102020204" pitchFamily="34" charset="0"/>
            </a:endParaRPr>
          </a:p>
        </p:txBody>
      </p:sp>
      <p:sp>
        <p:nvSpPr>
          <p:cNvPr id="1048625" name="Content Placeholder 2"/>
          <p:cNvSpPr>
            <a:spLocks noGrp="1"/>
          </p:cNvSpPr>
          <p:nvPr>
            <p:ph idx="1"/>
          </p:nvPr>
        </p:nvSpPr>
        <p:spPr>
          <a:xfrm>
            <a:off x="424873" y="785091"/>
            <a:ext cx="11508509" cy="5391872"/>
          </a:xfrm>
        </p:spPr>
        <p:txBody>
          <a:bodyPr>
            <a:normAutofit/>
          </a:bodyPr>
          <a:p>
            <a:r>
              <a:rPr dirty="0" lang="en-US" smtClean="0"/>
              <a:t>The Summit identified at least 6 ways of engaging politics of the land: </a:t>
            </a:r>
          </a:p>
          <a:p>
            <a:pPr indent="-514350" marL="514350">
              <a:buFont typeface="+mj-lt"/>
              <a:buAutoNum type="arabicPeriod"/>
            </a:pPr>
            <a:r>
              <a:rPr dirty="0" i="1" lang="en-US" smtClean="0"/>
              <a:t>Church as a Citizen </a:t>
            </a:r>
            <a:r>
              <a:rPr dirty="0" lang="en-US" smtClean="0"/>
              <a:t>– Balancing her twin identities – heavenly and on earth Phil 3:20, Matt 5:16</a:t>
            </a:r>
          </a:p>
          <a:p>
            <a:pPr indent="-514350" marL="514350">
              <a:buFont typeface="+mj-lt"/>
              <a:buAutoNum type="arabicPeriod"/>
            </a:pPr>
            <a:r>
              <a:rPr dirty="0" i="1" lang="en-US" smtClean="0"/>
              <a:t>Church as a peace maker </a:t>
            </a:r>
            <a:r>
              <a:rPr dirty="0" lang="en-US" smtClean="0"/>
              <a:t>– Promoting peace and cohesion in the nation –Matt 5:9</a:t>
            </a:r>
          </a:p>
          <a:p>
            <a:pPr indent="-514350" marL="514350">
              <a:buFont typeface="+mj-lt"/>
              <a:buAutoNum type="arabicPeriod"/>
            </a:pPr>
            <a:r>
              <a:rPr dirty="0" i="1" lang="en-US" smtClean="0"/>
              <a:t>Church as Participants </a:t>
            </a:r>
            <a:r>
              <a:rPr dirty="0" lang="en-US" smtClean="0"/>
              <a:t>– How can a believer enter the political arena -  Joshua, Samuel, Daniel, Joseph, David examples</a:t>
            </a:r>
          </a:p>
          <a:p>
            <a:pPr indent="-514350" marL="514350">
              <a:buFont typeface="+mj-lt"/>
              <a:buAutoNum type="arabicPeriod"/>
            </a:pPr>
            <a:r>
              <a:rPr dirty="0" i="1" lang="en-US" smtClean="0"/>
              <a:t>Church as advocate </a:t>
            </a:r>
            <a:r>
              <a:rPr dirty="0" lang="en-US" smtClean="0"/>
              <a:t>– Speaking for the powerless – </a:t>
            </a:r>
            <a:r>
              <a:rPr dirty="0" lang="en-US" err="1" smtClean="0"/>
              <a:t>Prov</a:t>
            </a:r>
            <a:r>
              <a:rPr dirty="0" lang="en-US" smtClean="0"/>
              <a:t> 31: 8-9, </a:t>
            </a:r>
            <a:r>
              <a:rPr dirty="0" lang="en-US" err="1" smtClean="0"/>
              <a:t>eg</a:t>
            </a:r>
            <a:r>
              <a:rPr dirty="0" lang="en-US" smtClean="0"/>
              <a:t> prophets Micah, Jeremiah, </a:t>
            </a:r>
            <a:r>
              <a:rPr dirty="0" lang="en-US" err="1" smtClean="0"/>
              <a:t>etc</a:t>
            </a:r>
            <a:endParaRPr dirty="0" lang="en-US" smtClean="0"/>
          </a:p>
          <a:p>
            <a:pPr indent="-514350" marL="514350">
              <a:buFont typeface="+mj-lt"/>
              <a:buAutoNum type="arabicPeriod"/>
            </a:pPr>
            <a:r>
              <a:rPr dirty="0" i="1" lang="en-US" smtClean="0"/>
              <a:t>Church as Mediator </a:t>
            </a:r>
            <a:r>
              <a:rPr dirty="0" lang="en-US" smtClean="0"/>
              <a:t>– Building bridges to a common good – 2Cor 5:20</a:t>
            </a:r>
          </a:p>
          <a:p>
            <a:pPr indent="-514350" marL="514350">
              <a:buFont typeface="+mj-lt"/>
              <a:buAutoNum type="arabicPeriod"/>
            </a:pPr>
            <a:r>
              <a:rPr dirty="0" i="1" lang="en-US" smtClean="0"/>
              <a:t>Church a Custodian </a:t>
            </a:r>
            <a:r>
              <a:rPr dirty="0" lang="en-US" smtClean="0"/>
              <a:t>– safeguarding the moral fabrics of the society – 1Samuel 12: 1-15 </a:t>
            </a:r>
          </a:p>
          <a:p>
            <a:pPr indent="0" marL="0">
              <a:buNone/>
            </a:pPr>
            <a:r>
              <a:rPr dirty="0" lang="en-US" smtClean="0"/>
              <a:t>These are </a:t>
            </a:r>
            <a:r>
              <a:rPr dirty="0" lang="en-US" smtClean="0"/>
              <a:t>c</a:t>
            </a:r>
            <a:r>
              <a:rPr dirty="0" lang="en-US" smtClean="0"/>
              <a:t>o</a:t>
            </a:r>
            <a:r>
              <a:rPr dirty="0" lang="en-US" smtClean="0"/>
              <a:t>v</a:t>
            </a:r>
            <a:r>
              <a:rPr dirty="0" lang="en-US" smtClean="0"/>
              <a:t>e</a:t>
            </a:r>
            <a:r>
              <a:rPr dirty="0" lang="en-US" smtClean="0"/>
              <a:t>r</a:t>
            </a:r>
            <a:r>
              <a:rPr dirty="0" lang="en-US" smtClean="0"/>
              <a:t>e</a:t>
            </a:r>
            <a:r>
              <a:rPr dirty="0" lang="en-US" smtClean="0"/>
              <a:t>d</a:t>
            </a:r>
            <a:r>
              <a:rPr dirty="0" lang="en-US" smtClean="0"/>
              <a:t> </a:t>
            </a:r>
            <a:r>
              <a:rPr dirty="0" lang="en-US" smtClean="0"/>
              <a:t>i</a:t>
            </a:r>
            <a:r>
              <a:rPr dirty="0" lang="en-US" smtClean="0"/>
              <a:t>n</a:t>
            </a:r>
            <a:r>
              <a:rPr dirty="0" lang="en-US" smtClean="0"/>
              <a:t> </a:t>
            </a:r>
            <a:r>
              <a:rPr dirty="0" lang="en-US" smtClean="0"/>
              <a:t>d</a:t>
            </a:r>
            <a:r>
              <a:rPr dirty="0" lang="en-US" smtClean="0"/>
              <a:t>e</a:t>
            </a:r>
            <a:r>
              <a:rPr dirty="0" lang="en-US" smtClean="0"/>
              <a:t>p</a:t>
            </a:r>
            <a:r>
              <a:rPr dirty="0" lang="en-US" smtClean="0"/>
              <a:t>t</a:t>
            </a:r>
            <a:r>
              <a:rPr dirty="0" lang="en-US" smtClean="0"/>
              <a:t>h</a:t>
            </a:r>
            <a:r>
              <a:rPr dirty="0" lang="en-US" smtClean="0"/>
              <a:t> </a:t>
            </a:r>
            <a:r>
              <a:rPr dirty="0" lang="en-US" smtClean="0"/>
              <a:t>i</a:t>
            </a:r>
            <a:r>
              <a:rPr dirty="0" lang="en-US" smtClean="0"/>
              <a:t>n</a:t>
            </a:r>
            <a:r>
              <a:rPr dirty="0" lang="en-US" smtClean="0"/>
              <a:t> </a:t>
            </a:r>
            <a:r>
              <a:rPr dirty="0" lang="en-US" smtClean="0"/>
              <a:t>the </a:t>
            </a:r>
            <a:r>
              <a:rPr dirty="0" lang="en-US" smtClean="0"/>
              <a:t>C</a:t>
            </a:r>
            <a:r>
              <a:rPr dirty="0" lang="en-US" smtClean="0"/>
              <a:t>h</a:t>
            </a:r>
            <a:r>
              <a:rPr dirty="0" lang="en-US" smtClean="0"/>
              <a:t>u</a:t>
            </a:r>
            <a:r>
              <a:rPr dirty="0" lang="en-US" smtClean="0"/>
              <a:t>r</a:t>
            </a:r>
            <a:r>
              <a:rPr dirty="0" lang="en-US" smtClean="0"/>
              <a:t>c</a:t>
            </a:r>
            <a:r>
              <a:rPr dirty="0" lang="en-US" smtClean="0"/>
              <a:t>h</a:t>
            </a:r>
            <a:r>
              <a:rPr dirty="0" lang="en-US" smtClean="0"/>
              <a:t> </a:t>
            </a:r>
            <a:r>
              <a:rPr dirty="0" lang="en-US" smtClean="0"/>
              <a:t>&amp;</a:t>
            </a:r>
            <a:r>
              <a:rPr dirty="0" lang="en-US" smtClean="0"/>
              <a:t> </a:t>
            </a:r>
            <a:r>
              <a:rPr dirty="0" lang="en-US" smtClean="0"/>
              <a:t>P</a:t>
            </a:r>
            <a:r>
              <a:rPr dirty="0" lang="en-US" smtClean="0"/>
              <a:t>o</a:t>
            </a:r>
            <a:r>
              <a:rPr dirty="0" lang="en-US" smtClean="0"/>
              <a:t>l</a:t>
            </a:r>
            <a:r>
              <a:rPr dirty="0" lang="en-US" smtClean="0"/>
              <a:t>i</a:t>
            </a:r>
            <a:r>
              <a:rPr dirty="0" lang="en-US" smtClean="0"/>
              <a:t>t</a:t>
            </a:r>
            <a:r>
              <a:rPr dirty="0" lang="en-US" smtClean="0"/>
              <a:t>i</a:t>
            </a:r>
            <a:r>
              <a:rPr dirty="0" lang="en-US" smtClean="0"/>
              <a:t>c</a:t>
            </a:r>
            <a:r>
              <a:rPr dirty="0" lang="en-US" smtClean="0"/>
              <a:t>s</a:t>
            </a:r>
            <a:r>
              <a:rPr dirty="0" lang="en-US" smtClean="0"/>
              <a:t> Bible Study Guide </a:t>
            </a:r>
            <a:r>
              <a:rPr dirty="0" lang="en-US" smtClean="0"/>
              <a:t>t</a:t>
            </a:r>
            <a:r>
              <a:rPr dirty="0" lang="en-US" smtClean="0"/>
              <a:t>h</a:t>
            </a:r>
            <a:r>
              <a:rPr dirty="0" lang="en-US" smtClean="0"/>
              <a:t>a</a:t>
            </a:r>
            <a:r>
              <a:rPr dirty="0" lang="en-US" smtClean="0"/>
              <a:t>t</a:t>
            </a:r>
            <a:r>
              <a:rPr dirty="0" lang="en-US" smtClean="0"/>
              <a:t> </a:t>
            </a:r>
            <a:r>
              <a:rPr dirty="0" lang="en-US" smtClean="0"/>
              <a:t>m</a:t>
            </a:r>
            <a:r>
              <a:rPr dirty="0" lang="en-US" smtClean="0"/>
              <a:t>e</a:t>
            </a:r>
            <a:r>
              <a:rPr dirty="0" lang="en-US" smtClean="0"/>
              <a:t>m</a:t>
            </a:r>
            <a:r>
              <a:rPr dirty="0" lang="en-US" smtClean="0"/>
              <a:t>b</a:t>
            </a:r>
            <a:r>
              <a:rPr dirty="0" lang="en-US" smtClean="0"/>
              <a:t>e</a:t>
            </a:r>
            <a:r>
              <a:rPr dirty="0" lang="en-US" smtClean="0"/>
              <a:t>r</a:t>
            </a:r>
            <a:r>
              <a:rPr dirty="0" lang="en-US" smtClean="0"/>
              <a:t>s</a:t>
            </a:r>
            <a:r>
              <a:rPr dirty="0" lang="en-US" smtClean="0"/>
              <a:t> </a:t>
            </a:r>
            <a:r>
              <a:rPr dirty="0" lang="en-US" smtClean="0"/>
              <a:t>h</a:t>
            </a:r>
            <a:r>
              <a:rPr dirty="0" lang="en-US" smtClean="0"/>
              <a:t>e</a:t>
            </a:r>
            <a:r>
              <a:rPr dirty="0" lang="en-US" smtClean="0"/>
              <a:t>r</a:t>
            </a:r>
            <a:r>
              <a:rPr dirty="0" lang="en-US" smtClean="0"/>
              <a:t>e</a:t>
            </a:r>
            <a:r>
              <a:rPr dirty="0" lang="en-US" smtClean="0"/>
              <a:t> </a:t>
            </a:r>
            <a:r>
              <a:rPr dirty="0" lang="en-US" smtClean="0"/>
              <a:t>m</a:t>
            </a:r>
            <a:r>
              <a:rPr dirty="0" lang="en-US" smtClean="0"/>
              <a:t>a</a:t>
            </a:r>
            <a:r>
              <a:rPr dirty="0" lang="en-US" smtClean="0"/>
              <a:t>y</a:t>
            </a:r>
            <a:r>
              <a:rPr dirty="0" lang="en-US" smtClean="0"/>
              <a:t> </a:t>
            </a:r>
            <a:r>
              <a:rPr dirty="0" lang="en-US" smtClean="0"/>
              <a:t>o</a:t>
            </a:r>
            <a:r>
              <a:rPr dirty="0" lang="en-US" smtClean="0"/>
              <a:t>p</a:t>
            </a:r>
            <a:r>
              <a:rPr dirty="0" lang="en-US" smtClean="0"/>
              <a:t>t</a:t>
            </a:r>
            <a:r>
              <a:rPr dirty="0" lang="en-US" smtClean="0"/>
              <a:t> </a:t>
            </a:r>
            <a:r>
              <a:rPr dirty="0" lang="en-US" smtClean="0"/>
              <a:t>t</a:t>
            </a:r>
            <a:r>
              <a:rPr dirty="0" lang="en-US" smtClean="0"/>
              <a:t>o</a:t>
            </a:r>
            <a:r>
              <a:rPr dirty="0" lang="en-US" smtClean="0"/>
              <a:t> </a:t>
            </a:r>
            <a:r>
              <a:rPr dirty="0" lang="en-US" smtClean="0"/>
              <a:t>a</a:t>
            </a:r>
            <a:r>
              <a:rPr dirty="0" lang="en-US" smtClean="0"/>
              <a:t>d</a:t>
            </a:r>
            <a:r>
              <a:rPr dirty="0" lang="en-US" smtClean="0"/>
              <a:t>o</a:t>
            </a:r>
            <a:r>
              <a:rPr dirty="0" lang="en-US" smtClean="0"/>
              <a:t>p</a:t>
            </a:r>
            <a:r>
              <a:rPr dirty="0" lang="en-US" smtClean="0"/>
              <a:t>t</a:t>
            </a:r>
            <a:r>
              <a:rPr dirty="0" lang="en-US" smtClean="0"/>
              <a:t> </a:t>
            </a:r>
            <a:r>
              <a:rPr dirty="0" lang="en-US" smtClean="0"/>
              <a:t>f</a:t>
            </a:r>
            <a:r>
              <a:rPr dirty="0" lang="en-US" smtClean="0"/>
              <a:t>o</a:t>
            </a:r>
            <a:r>
              <a:rPr dirty="0" lang="en-US" smtClean="0"/>
              <a:t>r</a:t>
            </a:r>
            <a:r>
              <a:rPr dirty="0" lang="en-US" smtClean="0"/>
              <a:t> </a:t>
            </a:r>
            <a:r>
              <a:rPr dirty="0" lang="en-US" smtClean="0"/>
              <a:t>y</a:t>
            </a:r>
            <a:r>
              <a:rPr dirty="0" lang="en-US" smtClean="0"/>
              <a:t>o</a:t>
            </a:r>
            <a:r>
              <a:rPr dirty="0" lang="en-US" smtClean="0"/>
              <a:t>u</a:t>
            </a:r>
            <a:r>
              <a:rPr dirty="0" lang="en-US" smtClean="0"/>
              <a:t>r</a:t>
            </a:r>
            <a:r>
              <a:rPr dirty="0" lang="en-US" smtClean="0"/>
              <a:t> </a:t>
            </a:r>
            <a:r>
              <a:rPr dirty="0" lang="en-US" smtClean="0"/>
              <a:t>f</a:t>
            </a:r>
            <a:r>
              <a:rPr dirty="0" lang="en-US" smtClean="0"/>
              <a:t>e</a:t>
            </a:r>
            <a:r>
              <a:rPr dirty="0" lang="en-US" smtClean="0"/>
              <a:t>l</a:t>
            </a:r>
            <a:r>
              <a:rPr dirty="0" lang="en-US" smtClean="0"/>
              <a:t>l</a:t>
            </a:r>
            <a:r>
              <a:rPr dirty="0" lang="en-US" smtClean="0"/>
              <a:t>o</a:t>
            </a:r>
            <a:r>
              <a:rPr dirty="0" lang="en-US" smtClean="0"/>
              <a:t>w</a:t>
            </a:r>
            <a:r>
              <a:rPr dirty="0" lang="en-US" smtClean="0"/>
              <a:t>s</a:t>
            </a:r>
            <a:r>
              <a:rPr dirty="0" lang="en-US" smtClean="0"/>
              <a:t>h</a:t>
            </a:r>
            <a:r>
              <a:rPr dirty="0" lang="en-US" smtClean="0"/>
              <a:t>i</a:t>
            </a:r>
            <a:r>
              <a:rPr dirty="0" lang="en-US" smtClean="0"/>
              <a:t>p</a:t>
            </a:r>
            <a:r>
              <a:rPr dirty="0" lang="en-US" smtClean="0"/>
              <a:t>s</a:t>
            </a:r>
            <a:r>
              <a:rPr dirty="0" lang="en-US" smtClean="0"/>
              <a:t>.</a:t>
            </a:r>
            <a:r>
              <a:rPr dirty="0" lang="en-US" smtClean="0"/>
              <a:t> </a:t>
            </a:r>
            <a:endParaRPr altLang="en-US" lang="zh-C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26" name="Title 1"/>
          <p:cNvSpPr>
            <a:spLocks noGrp="1"/>
          </p:cNvSpPr>
          <p:nvPr>
            <p:ph type="title"/>
          </p:nvPr>
        </p:nvSpPr>
        <p:spPr>
          <a:xfrm>
            <a:off x="838200" y="1"/>
            <a:ext cx="10515600" cy="701964"/>
          </a:xfrm>
        </p:spPr>
        <p:txBody>
          <a:bodyPr/>
          <a:p>
            <a:r>
              <a:rPr dirty="0" sz="3200" lang="en-US">
                <a:solidFill>
                  <a:srgbClr val="FF6600"/>
                </a:solidFill>
                <a:latin typeface="Arial Black" panose="020B0A04020102020204" pitchFamily="34" charset="0"/>
              </a:rPr>
              <a:t>Conclusion</a:t>
            </a:r>
            <a:r>
              <a:rPr dirty="0" lang="en-US" smtClean="0"/>
              <a:t> </a:t>
            </a:r>
            <a:endParaRPr dirty="0" lang="en-US"/>
          </a:p>
        </p:txBody>
      </p:sp>
      <p:sp>
        <p:nvSpPr>
          <p:cNvPr id="1048627" name="Content Placeholder 2"/>
          <p:cNvSpPr>
            <a:spLocks noGrp="1"/>
          </p:cNvSpPr>
          <p:nvPr>
            <p:ph idx="1"/>
          </p:nvPr>
        </p:nvSpPr>
        <p:spPr>
          <a:xfrm>
            <a:off x="175491" y="701965"/>
            <a:ext cx="11896436" cy="5474998"/>
          </a:xfrm>
        </p:spPr>
        <p:txBody>
          <a:bodyPr>
            <a:normAutofit/>
          </a:bodyPr>
          <a:p>
            <a:r>
              <a:rPr dirty="0" lang="en-US" smtClean="0"/>
              <a:t>The Church of Christ </a:t>
            </a:r>
            <a:r>
              <a:rPr dirty="0" lang="en-US" smtClean="0"/>
              <a:t>m</a:t>
            </a:r>
            <a:r>
              <a:rPr dirty="0" lang="en-US" smtClean="0"/>
              <a:t>u</a:t>
            </a:r>
            <a:r>
              <a:rPr dirty="0" lang="en-US" smtClean="0"/>
              <a:t>s</a:t>
            </a:r>
            <a:r>
              <a:rPr dirty="0" lang="en-US" smtClean="0"/>
              <a:t>t</a:t>
            </a:r>
            <a:r>
              <a:rPr dirty="0" lang="en-US" smtClean="0"/>
              <a:t> </a:t>
            </a:r>
            <a:r>
              <a:rPr dirty="0" lang="en-US" smtClean="0"/>
              <a:t>a</a:t>
            </a:r>
            <a:r>
              <a:rPr dirty="0" lang="en-US" smtClean="0"/>
              <a:t>r</a:t>
            </a:r>
            <a:r>
              <a:rPr dirty="0" lang="en-US" smtClean="0"/>
              <a:t>i</a:t>
            </a:r>
            <a:r>
              <a:rPr dirty="0" lang="en-US" smtClean="0"/>
              <a:t>s</a:t>
            </a:r>
            <a:r>
              <a:rPr dirty="0" lang="en-US" smtClean="0"/>
              <a:t>e</a:t>
            </a:r>
            <a:r>
              <a:rPr dirty="0" lang="en-US" smtClean="0"/>
              <a:t> </a:t>
            </a:r>
            <a:r>
              <a:rPr dirty="0" lang="en-US" smtClean="0"/>
              <a:t>t</a:t>
            </a:r>
            <a:r>
              <a:rPr dirty="0" lang="en-US" smtClean="0"/>
              <a:t>o</a:t>
            </a:r>
            <a:r>
              <a:rPr dirty="0" lang="en-US" smtClean="0"/>
              <a:t> </a:t>
            </a:r>
            <a:r>
              <a:rPr dirty="0" lang="en-US" smtClean="0"/>
              <a:t>b</a:t>
            </a:r>
            <a:r>
              <a:rPr dirty="0" lang="en-US" smtClean="0"/>
              <a:t>e</a:t>
            </a:r>
            <a:r>
              <a:rPr dirty="0" lang="en-US" smtClean="0"/>
              <a:t> </a:t>
            </a:r>
            <a:r>
              <a:rPr dirty="0" lang="en-US" smtClean="0"/>
              <a:t>t</a:t>
            </a:r>
            <a:r>
              <a:rPr dirty="0" lang="en-US" smtClean="0"/>
              <a:t>h</a:t>
            </a:r>
            <a:r>
              <a:rPr dirty="0" lang="en-US" smtClean="0"/>
              <a:t>e</a:t>
            </a:r>
            <a:r>
              <a:rPr dirty="0" lang="en-US" smtClean="0"/>
              <a:t> </a:t>
            </a:r>
            <a:r>
              <a:rPr dirty="0" lang="en-US" smtClean="0"/>
              <a:t>s</a:t>
            </a:r>
            <a:r>
              <a:rPr dirty="0" lang="en-US" smtClean="0"/>
              <a:t>a</a:t>
            </a:r>
            <a:r>
              <a:rPr dirty="0" lang="en-US" smtClean="0"/>
              <a:t>l</a:t>
            </a:r>
            <a:r>
              <a:rPr dirty="0" lang="en-US" smtClean="0"/>
              <a:t>t</a:t>
            </a:r>
            <a:r>
              <a:rPr dirty="0" lang="en-US" smtClean="0"/>
              <a:t> </a:t>
            </a:r>
            <a:r>
              <a:rPr dirty="0" lang="en-US" smtClean="0"/>
              <a:t>a</a:t>
            </a:r>
            <a:r>
              <a:rPr dirty="0" lang="en-US" smtClean="0"/>
              <a:t>n</a:t>
            </a:r>
            <a:r>
              <a:rPr dirty="0" lang="en-US" smtClean="0"/>
              <a:t>d</a:t>
            </a:r>
            <a:r>
              <a:rPr dirty="0" lang="en-US" smtClean="0"/>
              <a:t> </a:t>
            </a:r>
            <a:r>
              <a:rPr dirty="0" lang="en-US" smtClean="0"/>
              <a:t>l</a:t>
            </a:r>
            <a:r>
              <a:rPr dirty="0" lang="en-US" smtClean="0"/>
              <a:t>i</a:t>
            </a:r>
            <a:r>
              <a:rPr dirty="0" lang="en-US" smtClean="0"/>
              <a:t>g</a:t>
            </a:r>
            <a:r>
              <a:rPr dirty="0" lang="en-US" smtClean="0"/>
              <a:t>h</a:t>
            </a:r>
            <a:r>
              <a:rPr dirty="0" lang="en-US" smtClean="0"/>
              <a:t>t</a:t>
            </a:r>
            <a:r>
              <a:rPr dirty="0" lang="en-US" smtClean="0"/>
              <a:t> </a:t>
            </a:r>
            <a:r>
              <a:rPr dirty="0" lang="en-US" smtClean="0"/>
              <a:t>o</a:t>
            </a:r>
            <a:r>
              <a:rPr dirty="0" lang="en-US" smtClean="0"/>
              <a:t>f</a:t>
            </a:r>
            <a:r>
              <a:rPr dirty="0" lang="en-US" smtClean="0"/>
              <a:t> </a:t>
            </a:r>
            <a:r>
              <a:rPr dirty="0" lang="en-US" smtClean="0"/>
              <a:t>t</a:t>
            </a:r>
            <a:r>
              <a:rPr dirty="0" lang="en-US" smtClean="0"/>
              <a:t>h</a:t>
            </a:r>
            <a:r>
              <a:rPr dirty="0" lang="en-US" smtClean="0"/>
              <a:t>e</a:t>
            </a:r>
            <a:r>
              <a:rPr dirty="0" lang="en-US" smtClean="0"/>
              <a:t> </a:t>
            </a:r>
            <a:r>
              <a:rPr dirty="0" lang="en-US" smtClean="0"/>
              <a:t>w</a:t>
            </a:r>
            <a:r>
              <a:rPr dirty="0" lang="en-US" smtClean="0"/>
              <a:t>o</a:t>
            </a:r>
            <a:r>
              <a:rPr dirty="0" lang="en-US" smtClean="0"/>
              <a:t>r</a:t>
            </a:r>
            <a:r>
              <a:rPr dirty="0" lang="en-US" smtClean="0"/>
              <a:t>l</a:t>
            </a:r>
            <a:r>
              <a:rPr dirty="0" lang="en-US" smtClean="0"/>
              <a:t>d</a:t>
            </a:r>
            <a:r>
              <a:rPr dirty="0" lang="en-US" smtClean="0"/>
              <a:t> </a:t>
            </a:r>
            <a:r>
              <a:rPr dirty="0" lang="en-US" smtClean="0"/>
              <a:t>i</a:t>
            </a:r>
            <a:r>
              <a:rPr dirty="0" lang="en-US" smtClean="0"/>
              <a:t>f</a:t>
            </a:r>
            <a:r>
              <a:rPr dirty="0" lang="en-US" smtClean="0"/>
              <a:t> </a:t>
            </a:r>
            <a:r>
              <a:rPr dirty="0" lang="en-US" smtClean="0"/>
              <a:t>w</a:t>
            </a:r>
            <a:r>
              <a:rPr dirty="0" lang="en-US" smtClean="0"/>
              <a:t>e</a:t>
            </a:r>
            <a:r>
              <a:rPr dirty="0" lang="en-US" smtClean="0"/>
              <a:t> </a:t>
            </a:r>
            <a:r>
              <a:rPr dirty="0" lang="en-US" smtClean="0"/>
              <a:t>a</a:t>
            </a:r>
            <a:r>
              <a:rPr dirty="0" lang="en-US" smtClean="0"/>
              <a:t>r</a:t>
            </a:r>
            <a:r>
              <a:rPr dirty="0" lang="en-US" smtClean="0"/>
              <a:t>e</a:t>
            </a:r>
            <a:r>
              <a:rPr dirty="0" lang="en-US" smtClean="0"/>
              <a:t> </a:t>
            </a:r>
            <a:r>
              <a:rPr dirty="0" lang="en-US" smtClean="0"/>
              <a:t>t</a:t>
            </a:r>
            <a:r>
              <a:rPr dirty="0" lang="en-US" smtClean="0"/>
              <a:t>o</a:t>
            </a:r>
            <a:r>
              <a:rPr dirty="0" lang="en-US" smtClean="0"/>
              <a:t> </a:t>
            </a:r>
            <a:r>
              <a:rPr dirty="0" lang="en-US" smtClean="0"/>
              <a:t>b</a:t>
            </a:r>
            <a:r>
              <a:rPr dirty="0" lang="en-US" smtClean="0"/>
              <a:t>e</a:t>
            </a:r>
            <a:r>
              <a:rPr dirty="0" lang="en-US" smtClean="0"/>
              <a:t> </a:t>
            </a:r>
            <a:r>
              <a:rPr dirty="0" lang="en-US" smtClean="0"/>
              <a:t>t</a:t>
            </a:r>
            <a:r>
              <a:rPr dirty="0" lang="en-US" smtClean="0"/>
              <a:t>h</a:t>
            </a:r>
            <a:r>
              <a:rPr dirty="0" lang="en-US" smtClean="0"/>
              <a:t>e</a:t>
            </a:r>
            <a:r>
              <a:rPr dirty="0" lang="en-US" smtClean="0"/>
              <a:t> </a:t>
            </a:r>
            <a:r>
              <a:rPr dirty="0" lang="en-US" smtClean="0"/>
              <a:t>C</a:t>
            </a:r>
            <a:r>
              <a:rPr dirty="0" lang="en-US" smtClean="0"/>
              <a:t>h</a:t>
            </a:r>
            <a:r>
              <a:rPr dirty="0" lang="en-US" smtClean="0"/>
              <a:t>u</a:t>
            </a:r>
            <a:r>
              <a:rPr dirty="0" lang="en-US" smtClean="0"/>
              <a:t>r</a:t>
            </a:r>
            <a:r>
              <a:rPr dirty="0" lang="en-US" smtClean="0"/>
              <a:t>c</a:t>
            </a:r>
            <a:r>
              <a:rPr dirty="0" lang="en-US" smtClean="0"/>
              <a:t>h</a:t>
            </a:r>
            <a:r>
              <a:rPr dirty="0" lang="en-US" smtClean="0"/>
              <a:t> </a:t>
            </a:r>
            <a:r>
              <a:rPr dirty="0" lang="en-US" smtClean="0"/>
              <a:t>that He promised to build and even died for Matt 16:18. </a:t>
            </a:r>
            <a:endParaRPr altLang="en-US" lang="zh-CN"/>
          </a:p>
          <a:p>
            <a:r>
              <a:rPr dirty="0" lang="en-US" smtClean="0"/>
              <a:t>Every sphere of life belongs to our God – including politics. The Church must redeem it! </a:t>
            </a:r>
          </a:p>
          <a:p>
            <a:pPr indent="0" lvl="1" marL="457200">
              <a:buNone/>
            </a:pPr>
            <a:r>
              <a:rPr dirty="0" i="1" lang="en-US" smtClean="0"/>
              <a:t>'</a:t>
            </a:r>
            <a:r>
              <a:rPr b="1" dirty="0" i="1" lang="en-US" smtClean="0"/>
              <a:t>There</a:t>
            </a:r>
            <a:r>
              <a:rPr dirty="0" i="1" lang="en-US"/>
              <a:t> is </a:t>
            </a:r>
            <a:r>
              <a:rPr b="1" dirty="0" i="1" lang="en-US"/>
              <a:t>not</a:t>
            </a:r>
            <a:r>
              <a:rPr dirty="0" i="1" lang="en-US"/>
              <a:t> a square </a:t>
            </a:r>
            <a:r>
              <a:rPr b="1" dirty="0" i="1" lang="en-US"/>
              <a:t>inch</a:t>
            </a:r>
            <a:r>
              <a:rPr dirty="0" i="1" lang="en-US"/>
              <a:t> in the whole domain of our human existence over which Christ, who is Sovereign over all, </a:t>
            </a:r>
            <a:r>
              <a:rPr b="1" dirty="0" i="1" lang="en-US"/>
              <a:t>does not</a:t>
            </a:r>
            <a:r>
              <a:rPr dirty="0" i="1" lang="en-US"/>
              <a:t> cry, Mine</a:t>
            </a:r>
            <a:r>
              <a:rPr dirty="0" i="1" lang="en-US" smtClean="0"/>
              <a:t>!‘ - </a:t>
            </a:r>
            <a:r>
              <a:rPr dirty="0" i="1" lang="en-US"/>
              <a:t>Abraham Kuyper </a:t>
            </a:r>
            <a:endParaRPr dirty="0" i="1" lang="en-US" smtClean="0"/>
          </a:p>
          <a:p>
            <a:r>
              <a:rPr dirty="0" sz="3400" lang="en-US" smtClean="0"/>
              <a:t>We must take hid of Christ imperative that believers must be salt and light of the world – </a:t>
            </a:r>
            <a:r>
              <a:rPr dirty="0" sz="2000" lang="en-US" smtClean="0"/>
              <a:t>Mat 5:13-16</a:t>
            </a:r>
          </a:p>
          <a:p>
            <a:r>
              <a:rPr dirty="0" lang="en-US" smtClean="0"/>
              <a:t>“</a:t>
            </a:r>
            <a:r>
              <a:rPr dirty="0" lang="en-US" smtClean="0"/>
              <a:t>It is the church that is willing to die to worldly standards that will know the power of Christ’s resurrection. It may be envied for its depths of loving relationships or for its spontaneous joy; it may be hated and persecuted for its revolutionary lifestyle exposing the hollow values and destructive selfishness of the society it seeks to serve; but it certainly cannot be ignored. When God reigns among His people, they become a city set on a hill and cannot be hid” </a:t>
            </a:r>
            <a:r>
              <a:rPr dirty="0" lang="en-US"/>
              <a:t>(</a:t>
            </a:r>
            <a:r>
              <a:rPr dirty="0" i="1" lang="en-US"/>
              <a:t>David </a:t>
            </a:r>
            <a:r>
              <a:rPr dirty="0" i="1" lang="en-US" smtClean="0"/>
              <a:t>Watson in</a:t>
            </a:r>
            <a:r>
              <a:rPr dirty="0" lang="en-US" smtClean="0"/>
              <a:t> </a:t>
            </a:r>
            <a:r>
              <a:rPr dirty="0" i="1" lang="en-US" smtClean="0"/>
              <a:t>I </a:t>
            </a:r>
            <a:r>
              <a:rPr dirty="0" i="1" lang="en-US" smtClean="0"/>
              <a:t>Believe in the Church</a:t>
            </a:r>
            <a:r>
              <a:rPr dirty="0" lang="en-US" smtClean="0"/>
              <a:t> [Eerdmans], p. 61).  </a:t>
            </a:r>
            <a:endParaRPr dirty="0"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28" name="Title 1"/>
          <p:cNvSpPr>
            <a:spLocks noGrp="1"/>
          </p:cNvSpPr>
          <p:nvPr>
            <p:ph type="title"/>
          </p:nvPr>
        </p:nvSpPr>
        <p:spPr>
          <a:xfrm>
            <a:off x="1002145" y="0"/>
            <a:ext cx="10515600" cy="1325563"/>
          </a:xfrm>
        </p:spPr>
        <p:txBody>
          <a:bodyPr/>
          <a:p>
            <a:r>
              <a:rPr dirty="0" lang="en-US">
                <a:solidFill>
                  <a:srgbClr val="FF6600"/>
                </a:solidFill>
                <a:latin typeface="Arial Black" panose="020B0A04020102020204" pitchFamily="34" charset="0"/>
              </a:rPr>
              <a:t>Conclusion</a:t>
            </a:r>
            <a:endParaRPr dirty="0" lang="en-US"/>
          </a:p>
        </p:txBody>
      </p:sp>
      <p:sp>
        <p:nvSpPr>
          <p:cNvPr id="1048629" name="Content Placeholder 2"/>
          <p:cNvSpPr>
            <a:spLocks noGrp="1"/>
          </p:cNvSpPr>
          <p:nvPr>
            <p:ph idx="1"/>
          </p:nvPr>
        </p:nvSpPr>
        <p:spPr>
          <a:xfrm>
            <a:off x="295563" y="1154545"/>
            <a:ext cx="11526981" cy="5022418"/>
          </a:xfrm>
        </p:spPr>
        <p:txBody>
          <a:bodyPr/>
          <a:p>
            <a:pPr indent="0" marL="0">
              <a:buNone/>
            </a:pPr>
            <a:r>
              <a:rPr baseline="30000" dirty="0" i="1" lang="en-US" smtClean="0"/>
              <a:t>27</a:t>
            </a:r>
            <a:r>
              <a:rPr baseline="30000" dirty="0" i="1" lang="en-US"/>
              <a:t> </a:t>
            </a:r>
            <a:r>
              <a:rPr dirty="0" i="1" lang="en-US"/>
              <a:t>Whatever happens, conduct yourselves in a manner worthy of the gospel of Christ. Then, whether I come and see you or only hear about you in my absence, I will know that you stand firm in the one Spirit,</a:t>
            </a:r>
            <a:r>
              <a:rPr baseline="30000" dirty="0" i="1" lang="en-US"/>
              <a:t>[</a:t>
            </a:r>
            <a:r>
              <a:rPr baseline="30000" dirty="0" i="1" lang="en-US">
                <a:hlinkClick r:id="rId1" tooltip="See footnote a"/>
              </a:rPr>
              <a:t>a</a:t>
            </a:r>
            <a:r>
              <a:rPr baseline="30000" dirty="0" i="1" lang="en-US"/>
              <a:t>]</a:t>
            </a:r>
            <a:r>
              <a:rPr dirty="0" i="1" lang="en-US"/>
              <a:t> striving together as one for the faith of the gospel </a:t>
            </a:r>
            <a:r>
              <a:rPr baseline="30000" dirty="0" i="1" lang="en-US"/>
              <a:t>28 </a:t>
            </a:r>
            <a:r>
              <a:rPr dirty="0" i="1" lang="en-US"/>
              <a:t>without being frightened in any way by those who oppose you</a:t>
            </a:r>
            <a:r>
              <a:rPr dirty="0" i="1" lang="en-US" smtClean="0"/>
              <a:t>. </a:t>
            </a:r>
            <a:r>
              <a:rPr dirty="0" i="1" lang="en-US"/>
              <a:t>(</a:t>
            </a:r>
            <a:r>
              <a:rPr dirty="0" i="1" lang="en-US"/>
              <a:t>Philippians 1: </a:t>
            </a:r>
            <a:r>
              <a:rPr dirty="0" i="1" lang="en-US"/>
              <a:t>27-28)</a:t>
            </a:r>
            <a:endParaRPr dirty="0" i="1" lang="en-US"/>
          </a:p>
          <a:p>
            <a:endParaRPr dirty="0" lang="en-US" smtClean="0"/>
          </a:p>
          <a:p>
            <a:endParaRPr dirty="0" lang="en-US" smtClean="0"/>
          </a:p>
          <a:p>
            <a:r>
              <a:rPr dirty="0" lang="en-US" smtClean="0"/>
              <a:t>Thank You!</a:t>
            </a:r>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592" name="Title 1"/>
          <p:cNvSpPr>
            <a:spLocks noGrp="1"/>
          </p:cNvSpPr>
          <p:nvPr>
            <p:ph type="title"/>
          </p:nvPr>
        </p:nvSpPr>
        <p:spPr>
          <a:xfrm>
            <a:off x="902855" y="0"/>
            <a:ext cx="10515600" cy="979055"/>
          </a:xfrm>
        </p:spPr>
        <p:txBody>
          <a:bodyPr>
            <a:normAutofit/>
          </a:bodyPr>
          <a:p>
            <a:r>
              <a:rPr dirty="0" sz="3200" lang="en-US">
                <a:solidFill>
                  <a:srgbClr val="FF6600"/>
                </a:solidFill>
                <a:latin typeface="Arial Black" panose="020B0A04020102020204" pitchFamily="34" charset="0"/>
              </a:rPr>
              <a:t>Should</a:t>
            </a:r>
            <a:r>
              <a:rPr dirty="0" sz="3200" lang="en-US">
                <a:solidFill>
                  <a:srgbClr val="FF6600"/>
                </a:solidFill>
                <a:latin typeface="Arial Black" panose="020B0A04020102020204" pitchFamily="34" charset="0"/>
              </a:rPr>
              <a:t> the Church be involved in Politics? </a:t>
            </a:r>
            <a:endParaRPr dirty="0" sz="3200" lang="en-US">
              <a:solidFill>
                <a:srgbClr val="FF6600"/>
              </a:solidFill>
              <a:latin typeface="Arial Black" panose="020B0A04020102020204" pitchFamily="34" charset="0"/>
            </a:endParaRPr>
          </a:p>
        </p:txBody>
      </p:sp>
      <p:sp>
        <p:nvSpPr>
          <p:cNvPr id="1048593" name="Content Placeholder 2"/>
          <p:cNvSpPr>
            <a:spLocks noGrp="1"/>
          </p:cNvSpPr>
          <p:nvPr>
            <p:ph idx="1"/>
          </p:nvPr>
        </p:nvSpPr>
        <p:spPr>
          <a:xfrm>
            <a:off x="120073" y="979055"/>
            <a:ext cx="11988800" cy="5197908"/>
          </a:xfrm>
        </p:spPr>
        <p:txBody>
          <a:bodyPr>
            <a:normAutofit/>
          </a:bodyPr>
          <a:p>
            <a:r>
              <a:rPr b="1" dirty="0" i="1" lang="en-US" smtClean="0"/>
              <a:t>Matthew 5: 13-16</a:t>
            </a:r>
          </a:p>
          <a:p>
            <a:pPr indent="0" marL="0">
              <a:buNone/>
            </a:pPr>
            <a:r>
              <a:rPr baseline="30000" b="1" dirty="0" i="1" lang="en-US"/>
              <a:t>13 </a:t>
            </a:r>
            <a:r>
              <a:rPr dirty="0" i="1" lang="en-US"/>
              <a:t>“You are the salt of the earth. But if the salt loses its saltiness, how can it be made salty again? It is no longer good for anything, except to be thrown out and trampled underfoot.</a:t>
            </a:r>
          </a:p>
          <a:p>
            <a:pPr indent="0" marL="0">
              <a:buNone/>
            </a:pPr>
            <a:r>
              <a:rPr baseline="30000" b="1" dirty="0" i="1" lang="en-US"/>
              <a:t>14 </a:t>
            </a:r>
            <a:r>
              <a:rPr dirty="0" i="1" lang="en-US"/>
              <a:t>“You are the light of the world. A town built on a hill cannot be hidden. </a:t>
            </a:r>
            <a:r>
              <a:rPr baseline="30000" b="1" dirty="0" i="1" lang="en-US"/>
              <a:t>15 </a:t>
            </a:r>
            <a:r>
              <a:rPr dirty="0" i="1" lang="en-US"/>
              <a:t>Neither do people light a lamp and put it under a bowl. Instead they put it on its stand, and it gives light to everyone in the house. </a:t>
            </a:r>
            <a:r>
              <a:rPr baseline="30000" b="1" dirty="0" i="1" lang="en-US"/>
              <a:t>16 </a:t>
            </a:r>
            <a:r>
              <a:rPr dirty="0" i="1" lang="en-US"/>
              <a:t>In the same way, let your light shine before others, that they may see your good deeds and glorify your Father in heaven.</a:t>
            </a:r>
          </a:p>
          <a:p>
            <a:pPr indent="0" marL="0">
              <a:buNone/>
            </a:pPr>
            <a:endParaRPr dirty="0" i="1" lang="en-US" smtClean="0"/>
          </a:p>
          <a:p>
            <a:endParaRPr dirty="0" i="1" lang="en-US" smtClean="0"/>
          </a:p>
          <a:p>
            <a:endParaRPr dirty="0" lang="en-US" smtClean="0"/>
          </a:p>
          <a:p>
            <a:endParaRPr dirty="0" lang="en-US"/>
          </a:p>
          <a:p>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94" name="Title 1"/>
          <p:cNvSpPr>
            <a:spLocks noGrp="1"/>
          </p:cNvSpPr>
          <p:nvPr>
            <p:ph type="title"/>
          </p:nvPr>
        </p:nvSpPr>
        <p:spPr/>
        <p:txBody>
          <a:bodyPr/>
          <a:p>
            <a:r>
              <a:rPr dirty="0" sz="3600" lang="en-US">
                <a:solidFill>
                  <a:srgbClr val="FF6600"/>
                </a:solidFill>
                <a:effectLst>
                  <a:outerShdw algn="tl" blurRad="38100" dir="2700000" dist="38100">
                    <a:srgbClr val="000000">
                      <a:alpha val="43137"/>
                    </a:srgbClr>
                  </a:outerShdw>
                </a:effectLst>
                <a:latin typeface="Arial Black" panose="020B0A04020102020204" pitchFamily="34" charset="0"/>
              </a:rPr>
              <a:t>Outline</a:t>
            </a:r>
            <a:r>
              <a:rPr dirty="0" lang="en-US" smtClean="0"/>
              <a:t> </a:t>
            </a:r>
            <a:endParaRPr dirty="0" lang="en-US"/>
          </a:p>
        </p:txBody>
      </p:sp>
      <p:sp>
        <p:nvSpPr>
          <p:cNvPr id="1048595" name="Content Placeholder 2"/>
          <p:cNvSpPr>
            <a:spLocks noGrp="1"/>
          </p:cNvSpPr>
          <p:nvPr>
            <p:ph idx="1"/>
          </p:nvPr>
        </p:nvSpPr>
        <p:spPr/>
        <p:txBody>
          <a:bodyPr>
            <a:normAutofit/>
          </a:bodyPr>
          <a:p>
            <a:r>
              <a:rPr dirty="0" sz="3600" lang="en-US" smtClean="0"/>
              <a:t>Introduction</a:t>
            </a:r>
          </a:p>
          <a:p>
            <a:pPr lvl="1"/>
            <a:r>
              <a:rPr dirty="0" sz="3200" lang="en-US" smtClean="0"/>
              <a:t>What </a:t>
            </a:r>
            <a:r>
              <a:rPr dirty="0" sz="3200" lang="en-US" smtClean="0"/>
              <a:t>is Church, Politics? </a:t>
            </a:r>
          </a:p>
          <a:p>
            <a:r>
              <a:rPr dirty="0" sz="3600" lang="en-US" smtClean="0"/>
              <a:t>Should the Church engage in Politics? </a:t>
            </a:r>
          </a:p>
          <a:p>
            <a:r>
              <a:rPr dirty="0" sz="3600" lang="en-US" smtClean="0"/>
              <a:t>Kenya and Global</a:t>
            </a:r>
            <a:r>
              <a:rPr dirty="0" sz="3600" lang="en-US" smtClean="0"/>
              <a:t> </a:t>
            </a:r>
            <a:r>
              <a:rPr dirty="0" sz="3600" lang="en-US" smtClean="0"/>
              <a:t>e</a:t>
            </a:r>
            <a:r>
              <a:rPr dirty="0" sz="3600" lang="en-US" smtClean="0"/>
              <a:t>x</a:t>
            </a:r>
            <a:r>
              <a:rPr dirty="0" sz="3600" lang="en-US" smtClean="0"/>
              <a:t>p</a:t>
            </a:r>
            <a:r>
              <a:rPr dirty="0" sz="3600" lang="en-US" smtClean="0"/>
              <a:t>e</a:t>
            </a:r>
            <a:r>
              <a:rPr dirty="0" sz="3600" lang="en-US" smtClean="0"/>
              <a:t>r</a:t>
            </a:r>
            <a:r>
              <a:rPr dirty="0" sz="3600" lang="en-US" smtClean="0"/>
              <a:t>i</a:t>
            </a:r>
            <a:r>
              <a:rPr dirty="0" sz="3600" lang="en-US" smtClean="0"/>
              <a:t>e</a:t>
            </a:r>
            <a:r>
              <a:rPr dirty="0" sz="3600" lang="en-US" smtClean="0"/>
              <a:t>n</a:t>
            </a:r>
            <a:r>
              <a:rPr dirty="0" sz="3600" lang="en-US" smtClean="0"/>
              <a:t>c</a:t>
            </a:r>
            <a:r>
              <a:rPr dirty="0" sz="3600" lang="en-US" smtClean="0"/>
              <a:t>e</a:t>
            </a:r>
            <a:r>
              <a:rPr dirty="0" sz="3600" lang="en-US" smtClean="0"/>
              <a:t>s</a:t>
            </a:r>
            <a:r>
              <a:rPr dirty="0" sz="3600" lang="en-US" smtClean="0"/>
              <a:t> </a:t>
            </a:r>
            <a:r>
              <a:rPr dirty="0" sz="3600" lang="en-US" smtClean="0"/>
              <a:t>w</a:t>
            </a:r>
            <a:r>
              <a:rPr dirty="0" sz="3600" lang="en-US" smtClean="0"/>
              <a:t>i</a:t>
            </a:r>
            <a:r>
              <a:rPr dirty="0" sz="3600" lang="en-US" smtClean="0"/>
              <a:t>t</a:t>
            </a:r>
            <a:r>
              <a:rPr dirty="0" sz="3600" lang="en-US" smtClean="0"/>
              <a:t>h</a:t>
            </a:r>
            <a:r>
              <a:rPr dirty="0" sz="3600" lang="en-US" smtClean="0"/>
              <a:t> </a:t>
            </a:r>
            <a:r>
              <a:rPr dirty="0" sz="3600" lang="en-US" smtClean="0"/>
              <a:t>p</a:t>
            </a:r>
            <a:r>
              <a:rPr dirty="0" sz="3600" lang="en-US" smtClean="0"/>
              <a:t>o</a:t>
            </a:r>
            <a:r>
              <a:rPr dirty="0" sz="3600" lang="en-US" smtClean="0"/>
              <a:t>l</a:t>
            </a:r>
            <a:r>
              <a:rPr dirty="0" sz="3600" lang="en-US" smtClean="0"/>
              <a:t>i</a:t>
            </a:r>
            <a:r>
              <a:rPr dirty="0" sz="3600" lang="en-US" smtClean="0"/>
              <a:t>t</a:t>
            </a:r>
            <a:r>
              <a:rPr dirty="0" sz="3600" lang="en-US" smtClean="0"/>
              <a:t>i</a:t>
            </a:r>
            <a:r>
              <a:rPr dirty="0" sz="3600" lang="en-US" smtClean="0"/>
              <a:t>c</a:t>
            </a:r>
            <a:r>
              <a:rPr dirty="0" sz="3600" lang="en-US" smtClean="0"/>
              <a:t>s</a:t>
            </a:r>
            <a:endParaRPr dirty="0" sz="3600" lang="en-US" smtClean="0"/>
          </a:p>
          <a:p>
            <a:r>
              <a:rPr dirty="0" sz="3600" lang="en-US"/>
              <a:t>Effective Christian Engagement in Politics </a:t>
            </a:r>
            <a:endParaRPr dirty="0" sz="3600" lang="en-US" smtClean="0"/>
          </a:p>
          <a:p>
            <a:r>
              <a:rPr dirty="0" sz="3600" lang="en-US" smtClean="0"/>
              <a:t>Conclusion  </a:t>
            </a:r>
            <a:endParaRPr dirty="0" sz="3600" lang="en-US"/>
          </a:p>
        </p:txBody>
      </p:sp>
      <p:pic>
        <p:nvPicPr>
          <p:cNvPr id="2097152" name="Picture 4"/>
          <p:cNvPicPr>
            <a:picLocks noChangeAspect="1"/>
          </p:cNvPicPr>
          <p:nvPr/>
        </p:nvPicPr>
        <p:blipFill>
          <a:blip xmlns:r="http://schemas.openxmlformats.org/officeDocument/2006/relationships" r:embed="rId1" cstate="print"/>
          <a:stretch>
            <a:fillRect/>
          </a:stretch>
        </p:blipFill>
        <p:spPr>
          <a:xfrm>
            <a:off x="11028532" y="5703769"/>
            <a:ext cx="1154231" cy="1154231"/>
          </a:xfrm>
          <a:prstGeom prst="rect"/>
          <a:solidFill>
            <a:schemeClr val="bg1"/>
          </a:solid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35" name=""/>
        <p:cNvGrpSpPr/>
        <p:nvPr/>
      </p:nvGrpSpPr>
      <p:grpSpPr>
        <a:xfrm>
          <a:off x="0" y="0"/>
          <a:ext cx="0" cy="0"/>
          <a:chOff x="0" y="0"/>
          <a:chExt cx="0" cy="0"/>
        </a:xfrm>
      </p:grpSpPr>
      <p:sp>
        <p:nvSpPr>
          <p:cNvPr id="1048596" name="Title 1"/>
          <p:cNvSpPr>
            <a:spLocks noGrp="1"/>
          </p:cNvSpPr>
          <p:nvPr>
            <p:ph type="title"/>
          </p:nvPr>
        </p:nvSpPr>
        <p:spPr>
          <a:xfrm>
            <a:off x="230909" y="-87457"/>
            <a:ext cx="11720946" cy="1134365"/>
          </a:xfrm>
        </p:spPr>
        <p:txBody>
          <a:bodyPr>
            <a:normAutofit/>
          </a:bodyPr>
          <a:p>
            <a:r>
              <a:rPr dirty="0" sz="3200" lang="en-US">
                <a:solidFill>
                  <a:srgbClr val="FF6600"/>
                </a:solidFill>
                <a:latin typeface="Arial Black" panose="020B0A04020102020204" pitchFamily="34" charset="0"/>
              </a:rPr>
              <a:t>Introduction</a:t>
            </a:r>
            <a:r>
              <a:rPr dirty="0" sz="3200" lang="en-US" smtClean="0"/>
              <a:t>: </a:t>
            </a:r>
            <a:r>
              <a:rPr dirty="0" sz="3200" lang="en-US">
                <a:solidFill>
                  <a:srgbClr val="FF6600"/>
                </a:solidFill>
                <a:latin typeface="Arial Black" panose="020B0A04020102020204" pitchFamily="34" charset="0"/>
              </a:rPr>
              <a:t>Where is the Voice of the Church?  </a:t>
            </a:r>
            <a:endParaRPr dirty="0" sz="3200" lang="en-US">
              <a:solidFill>
                <a:srgbClr val="FF6600"/>
              </a:solidFill>
              <a:latin typeface="Arial Black" panose="020B0A04020102020204" pitchFamily="34" charset="0"/>
            </a:endParaRPr>
          </a:p>
        </p:txBody>
      </p:sp>
      <p:sp>
        <p:nvSpPr>
          <p:cNvPr id="1048597" name="Content Placeholder 2"/>
          <p:cNvSpPr>
            <a:spLocks noGrp="1"/>
          </p:cNvSpPr>
          <p:nvPr>
            <p:ph idx="1"/>
          </p:nvPr>
        </p:nvSpPr>
        <p:spPr>
          <a:xfrm>
            <a:off x="157017" y="932873"/>
            <a:ext cx="12025745" cy="5244090"/>
          </a:xfrm>
        </p:spPr>
        <p:txBody>
          <a:bodyPr/>
          <a:p>
            <a:r>
              <a:rPr dirty="0" sz="3200" lang="en-US" smtClean="0"/>
              <a:t>The question is often asked when a country is grappling with socio political challenge or even natural disaster like Covid 19. </a:t>
            </a:r>
          </a:p>
          <a:p>
            <a:r>
              <a:rPr dirty="0" sz="3200" lang="en-US" smtClean="0"/>
              <a:t>The questions reveals that: </a:t>
            </a:r>
          </a:p>
          <a:p>
            <a:pPr lvl="1"/>
            <a:r>
              <a:rPr dirty="0" sz="2800" lang="en-US" smtClean="0"/>
              <a:t>The Society is in need of guidance </a:t>
            </a:r>
          </a:p>
          <a:p>
            <a:pPr lvl="1"/>
            <a:r>
              <a:rPr dirty="0" sz="2800" lang="en-US" smtClean="0"/>
              <a:t>The Church should offer that needed guidance</a:t>
            </a:r>
            <a:r>
              <a:rPr dirty="0" sz="2800" lang="en-US" smtClean="0"/>
              <a:t> </a:t>
            </a:r>
            <a:r>
              <a:rPr dirty="0" sz="2800" lang="en-US" smtClean="0"/>
              <a:t>(</a:t>
            </a:r>
            <a:r>
              <a:rPr dirty="0" sz="2800" lang="en-US" smtClean="0"/>
              <a:t>Amo</a:t>
            </a:r>
            <a:r>
              <a:rPr dirty="0" sz="2800" lang="en-US" smtClean="0"/>
              <a:t>s</a:t>
            </a:r>
            <a:r>
              <a:rPr dirty="0" sz="2800" lang="en-US" smtClean="0"/>
              <a:t> </a:t>
            </a:r>
            <a:r>
              <a:rPr dirty="0" sz="2800" lang="en-US" smtClean="0"/>
              <a:t>3</a:t>
            </a:r>
            <a:r>
              <a:rPr dirty="0" sz="2800" lang="en-US" smtClean="0"/>
              <a:t>:</a:t>
            </a:r>
            <a:r>
              <a:rPr dirty="0" sz="2800" lang="en-US" smtClean="0"/>
              <a:t>7</a:t>
            </a:r>
            <a:r>
              <a:rPr dirty="0" sz="2800" lang="en-US" smtClean="0"/>
              <a:t>)</a:t>
            </a:r>
            <a:r>
              <a:rPr dirty="0" sz="2800" lang="en-US" smtClean="0"/>
              <a:t> </a:t>
            </a:r>
            <a:endParaRPr altLang="en-US" lang="zh-CN"/>
          </a:p>
          <a:p>
            <a:pPr lvl="1"/>
            <a:r>
              <a:rPr dirty="0" sz="2800" lang="en-US" smtClean="0"/>
              <a:t>The Church voice is either too faint or silent over the issue at hand</a:t>
            </a:r>
          </a:p>
          <a:p>
            <a:pPr lvl="1"/>
            <a:r>
              <a:rPr dirty="0" sz="2800" lang="en-US" smtClean="0"/>
              <a:t>When asked by Christians, they mean the church leaders and not themselves as individual Christians have a duty to influence politics or policies of the land.</a:t>
            </a:r>
          </a:p>
          <a:p>
            <a:pPr lvl="1"/>
            <a:r>
              <a:rPr dirty="0" sz="2800" lang="en-US" smtClean="0"/>
              <a:t>Church has one ‘voice’ on such issues  </a:t>
            </a:r>
          </a:p>
          <a:p>
            <a:pPr indent="0" lvl="1" marL="457200">
              <a:buNone/>
            </a:pPr>
            <a:endParaRPr dirty="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98" name="Title 1"/>
          <p:cNvSpPr>
            <a:spLocks noGrp="1"/>
          </p:cNvSpPr>
          <p:nvPr>
            <p:ph type="title"/>
          </p:nvPr>
        </p:nvSpPr>
        <p:spPr>
          <a:xfrm>
            <a:off x="764309" y="0"/>
            <a:ext cx="10515600" cy="794327"/>
          </a:xfrm>
        </p:spPr>
        <p:txBody>
          <a:bodyPr>
            <a:normAutofit/>
          </a:bodyPr>
          <a:p>
            <a:r>
              <a:rPr dirty="0" sz="3200" lang="en-US">
                <a:solidFill>
                  <a:srgbClr val="FF6600"/>
                </a:solidFill>
                <a:latin typeface="Arial Black" panose="020B0A04020102020204" pitchFamily="34" charset="0"/>
              </a:rPr>
              <a:t>Introduction</a:t>
            </a:r>
            <a:r>
              <a:rPr dirty="0" sz="3200" lang="en-US">
                <a:solidFill>
                  <a:srgbClr val="FF6600"/>
                </a:solidFill>
                <a:latin typeface="Arial Black" panose="020B0A04020102020204" pitchFamily="34" charset="0"/>
              </a:rPr>
              <a:t>…</a:t>
            </a:r>
            <a:endParaRPr dirty="0" sz="3200" lang="en-US">
              <a:solidFill>
                <a:srgbClr val="FF6600"/>
              </a:solidFill>
              <a:latin typeface="Arial Black" panose="020B0A04020102020204" pitchFamily="34" charset="0"/>
            </a:endParaRPr>
          </a:p>
        </p:txBody>
      </p:sp>
      <p:sp>
        <p:nvSpPr>
          <p:cNvPr id="1048599" name="Content Placeholder 5"/>
          <p:cNvSpPr>
            <a:spLocks noGrp="1"/>
          </p:cNvSpPr>
          <p:nvPr>
            <p:ph idx="1"/>
          </p:nvPr>
        </p:nvSpPr>
        <p:spPr>
          <a:xfrm>
            <a:off x="38759" y="568259"/>
            <a:ext cx="11966700" cy="5721482"/>
          </a:xfrm>
        </p:spPr>
        <p:txBody>
          <a:bodyPr>
            <a:normAutofit/>
          </a:bodyPr>
          <a:p>
            <a:r>
              <a:rPr dirty="0" lang="en-US" smtClean="0"/>
              <a:t>When it comes to Church and politics, 4 perspectives is evident among Christians: </a:t>
            </a:r>
          </a:p>
          <a:p>
            <a:pPr lvl="1"/>
            <a:r>
              <a:rPr b="1" dirty="0" lang="en-US"/>
              <a:t>I</a:t>
            </a:r>
            <a:r>
              <a:rPr b="1" dirty="0" lang="en-US" smtClean="0"/>
              <a:t>solation</a:t>
            </a:r>
            <a:r>
              <a:rPr dirty="0" lang="en-US" smtClean="0"/>
              <a:t> -  Politics so dirty, don’t be involved. Informed by dichotomy between the secular and sacred</a:t>
            </a:r>
          </a:p>
          <a:p>
            <a:pPr lvl="1"/>
            <a:r>
              <a:rPr b="1" dirty="0" lang="en-US" smtClean="0"/>
              <a:t>Assimilation</a:t>
            </a:r>
            <a:r>
              <a:rPr dirty="0" lang="en-US" smtClean="0"/>
              <a:t> – Politics too important, take it over</a:t>
            </a:r>
          </a:p>
          <a:p>
            <a:pPr lvl="1"/>
            <a:r>
              <a:rPr b="1" dirty="0" lang="en-US" smtClean="0"/>
              <a:t>Indifference</a:t>
            </a:r>
            <a:r>
              <a:rPr dirty="0" lang="en-US" smtClean="0"/>
              <a:t> – I don’t care. </a:t>
            </a:r>
          </a:p>
          <a:p>
            <a:pPr lvl="1"/>
            <a:r>
              <a:rPr b="1" dirty="0" lang="en-US" smtClean="0"/>
              <a:t>Integration</a:t>
            </a:r>
            <a:r>
              <a:rPr dirty="0" lang="en-US" smtClean="0"/>
              <a:t> – Separate entities but Church salts politics, politics may also influence the church</a:t>
            </a:r>
          </a:p>
          <a:p>
            <a:r>
              <a:rPr dirty="0" lang="en-US" smtClean="0"/>
              <a:t>Church and Politics is about a balanced relationship between Church and Politics- how the Church can effectively influence politics of the land without losing its ‘churchiness’.</a:t>
            </a:r>
          </a:p>
          <a:p>
            <a:r>
              <a:rPr dirty="0" lang="en-US" smtClean="0"/>
              <a:t>What is </a:t>
            </a:r>
            <a:r>
              <a:rPr b="1" dirty="0" lang="en-US" smtClean="0"/>
              <a:t>Church</a:t>
            </a:r>
            <a:r>
              <a:rPr dirty="0" lang="en-US" smtClean="0"/>
              <a:t>?</a:t>
            </a:r>
          </a:p>
          <a:p>
            <a:pPr lvl="1"/>
            <a:r>
              <a:rPr dirty="0" lang="en-US" smtClean="0"/>
              <a:t>Comprehensively includes the individual believer or community of believers in a locality and all that the Church stands for (</a:t>
            </a:r>
            <a:r>
              <a:rPr dirty="0" i="1" lang="en-US" smtClean="0"/>
              <a:t>ideas- teachings, values, message, </a:t>
            </a:r>
            <a:r>
              <a:rPr dirty="0" i="1" lang="en-US" err="1" smtClean="0"/>
              <a:t>etc</a:t>
            </a:r>
            <a:r>
              <a:rPr dirty="0" i="1" lang="en-US" smtClean="0"/>
              <a:t>)</a:t>
            </a:r>
            <a:r>
              <a:rPr dirty="0" lang="en-US" smtClean="0"/>
              <a:t>  </a:t>
            </a:r>
          </a:p>
          <a:p>
            <a:r>
              <a:rPr dirty="0" lang="en-US" smtClean="0"/>
              <a:t>What is </a:t>
            </a:r>
            <a:r>
              <a:rPr b="1" dirty="0" lang="en-US" smtClean="0"/>
              <a:t>Politics</a:t>
            </a:r>
            <a:r>
              <a:rPr dirty="0" lang="en-US" smtClean="0"/>
              <a:t>? </a:t>
            </a:r>
          </a:p>
          <a:p>
            <a:pPr lvl="1"/>
            <a:r>
              <a:rPr dirty="0" lang="en-US" smtClean="0"/>
              <a:t>Set </a:t>
            </a:r>
            <a:r>
              <a:rPr dirty="0" lang="en-US"/>
              <a:t>of activities that are associated with making decisions in groups, or other forms of power relations among individuals, such as the distribution of resources or </a:t>
            </a:r>
            <a:r>
              <a:rPr dirty="0" lang="en-US" smtClean="0"/>
              <a:t>status in a nation or group – </a:t>
            </a:r>
            <a:r>
              <a:rPr dirty="0" sz="1500" i="1" lang="en-US"/>
              <a:t>Online</a:t>
            </a:r>
            <a:r>
              <a:rPr dirty="0" lang="en-US" smtClean="0"/>
              <a:t> </a:t>
            </a:r>
            <a:r>
              <a:rPr dirty="0" sz="1500" i="1" lang="en-US" smtClean="0"/>
              <a:t>Cambridge Dictionary </a:t>
            </a:r>
            <a:endParaRPr dirty="0" i="1" lang="en-US" smtClean="0"/>
          </a:p>
          <a:p>
            <a:pPr lvl="1"/>
            <a:r>
              <a:rPr dirty="0" lang="en-US" smtClean="0"/>
              <a:t>Politics is about who gets what, when and how? – Harold </a:t>
            </a:r>
            <a:r>
              <a:rPr dirty="0" lang="en-US" err="1" smtClean="0"/>
              <a:t>Lasswell</a:t>
            </a:r>
            <a:r>
              <a:rPr dirty="0" lang="en-US" smtClean="0"/>
              <a:t>, 1936</a:t>
            </a:r>
          </a:p>
          <a:p>
            <a:pPr lvl="1"/>
            <a:endParaRPr dirty="0" lang="en-US"/>
          </a:p>
          <a:p>
            <a:pPr lvl="1"/>
            <a:endParaRPr dirty="0" lang="en-US"/>
          </a:p>
          <a:p>
            <a:pPr lvl="1"/>
            <a:endParaRPr dirty="0" lang="en-US" smtClean="0"/>
          </a:p>
          <a:p>
            <a:pPr lvl="1"/>
            <a:endParaRPr dirty="0" lang="en-US"/>
          </a:p>
          <a:p>
            <a:endParaRPr dirty="0"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38" name=""/>
        <p:cNvGrpSpPr/>
        <p:nvPr/>
      </p:nvGrpSpPr>
      <p:grpSpPr>
        <a:xfrm>
          <a:off x="0" y="0"/>
          <a:ext cx="0" cy="0"/>
          <a:chOff x="0" y="0"/>
          <a:chExt cx="0" cy="0"/>
        </a:xfrm>
      </p:grpSpPr>
      <p:sp>
        <p:nvSpPr>
          <p:cNvPr id="1048606" name="Title 1"/>
          <p:cNvSpPr>
            <a:spLocks noGrp="1"/>
          </p:cNvSpPr>
          <p:nvPr>
            <p:ph type="title"/>
          </p:nvPr>
        </p:nvSpPr>
        <p:spPr>
          <a:xfrm>
            <a:off x="101600" y="277091"/>
            <a:ext cx="11776364" cy="793090"/>
          </a:xfrm>
        </p:spPr>
        <p:txBody>
          <a:bodyPr>
            <a:normAutofit/>
          </a:bodyPr>
          <a:p>
            <a:pPr algn="ctr"/>
            <a:r>
              <a:rPr dirty="0" sz="3200" lang="en-US" smtClean="0">
                <a:solidFill>
                  <a:srgbClr val="FF6600"/>
                </a:solidFill>
                <a:latin typeface="Arial Black" panose="020B0A04020102020204" pitchFamily="34" charset="0"/>
              </a:rPr>
              <a:t>Introduction: About </a:t>
            </a:r>
            <a:r>
              <a:rPr dirty="0" sz="3200" lang="en-US">
                <a:solidFill>
                  <a:srgbClr val="FF6600"/>
                </a:solidFill>
                <a:latin typeface="Arial Black" panose="020B0A04020102020204" pitchFamily="34" charset="0"/>
              </a:rPr>
              <a:t>Church &amp; Politics </a:t>
            </a:r>
            <a:r>
              <a:rPr dirty="0" sz="3200" lang="en-US" smtClean="0">
                <a:solidFill>
                  <a:srgbClr val="FF6600"/>
                </a:solidFill>
                <a:latin typeface="Arial Black" panose="020B0A04020102020204" pitchFamily="34" charset="0"/>
              </a:rPr>
              <a:t>Summit…</a:t>
            </a:r>
            <a:endParaRPr dirty="0" sz="3200" lang="en-US">
              <a:solidFill>
                <a:srgbClr val="FF6600"/>
              </a:solidFill>
              <a:latin typeface="Arial Black" panose="020B0A04020102020204" pitchFamily="34" charset="0"/>
            </a:endParaRPr>
          </a:p>
        </p:txBody>
      </p:sp>
      <p:pic>
        <p:nvPicPr>
          <p:cNvPr id="2097153" name="Content Placeholder 4"/>
          <p:cNvPicPr>
            <a:picLocks noChangeAspect="1" noGrp="1"/>
          </p:cNvPicPr>
          <p:nvPr>
            <p:ph sz="half" idx="1"/>
          </p:nvPr>
        </p:nvPicPr>
        <p:blipFill>
          <a:blip xmlns:r="http://schemas.openxmlformats.org/officeDocument/2006/relationships" r:embed="rId1" cstate="print"/>
          <a:stretch>
            <a:fillRect/>
          </a:stretch>
        </p:blipFill>
        <p:spPr>
          <a:xfrm>
            <a:off x="-41546" y="1495054"/>
            <a:ext cx="3916429" cy="5409127"/>
          </a:xfrm>
        </p:spPr>
      </p:pic>
      <p:pic>
        <p:nvPicPr>
          <p:cNvPr id="2097154" name="Content Placeholder 5"/>
          <p:cNvPicPr>
            <a:picLocks noChangeAspect="1" noGrp="1"/>
          </p:cNvPicPr>
          <p:nvPr>
            <p:ph sz="half" idx="2"/>
          </p:nvPr>
        </p:nvPicPr>
        <p:blipFill>
          <a:blip xmlns:r="http://schemas.openxmlformats.org/officeDocument/2006/relationships" r:embed="rId2" cstate="print"/>
          <a:stretch>
            <a:fillRect/>
          </a:stretch>
        </p:blipFill>
        <p:spPr>
          <a:xfrm>
            <a:off x="3874885" y="1495054"/>
            <a:ext cx="3898826" cy="5362946"/>
          </a:xfrm>
        </p:spPr>
      </p:pic>
      <p:pic>
        <p:nvPicPr>
          <p:cNvPr id="2097155" name="Picture 3"/>
          <p:cNvPicPr>
            <a:picLocks noChangeAspect="1"/>
          </p:cNvPicPr>
          <p:nvPr/>
        </p:nvPicPr>
        <p:blipFill>
          <a:blip xmlns:r="http://schemas.openxmlformats.org/officeDocument/2006/relationships" r:embed="rId3"/>
          <a:stretch>
            <a:fillRect/>
          </a:stretch>
        </p:blipFill>
        <p:spPr>
          <a:xfrm>
            <a:off x="7903020" y="5013343"/>
            <a:ext cx="4418289" cy="1844657"/>
          </a:xfrm>
          <a:prstGeom prst="rect"/>
        </p:spPr>
      </p:pic>
      <p:sp>
        <p:nvSpPr>
          <p:cNvPr id="1048607" name="Rectangle 10"/>
          <p:cNvSpPr/>
          <p:nvPr/>
        </p:nvSpPr>
        <p:spPr>
          <a:xfrm>
            <a:off x="7810009" y="3215957"/>
            <a:ext cx="4381991" cy="1158241"/>
          </a:xfrm>
          <a:prstGeom prst="rect"/>
        </p:spPr>
        <p:txBody>
          <a:bodyPr wrap="square">
            <a:spAutoFit/>
          </a:bodyPr>
          <a:p>
            <a:pPr indent="-285750" marL="285750">
              <a:buFont typeface="Arial" panose="020B0604020202020204" pitchFamily="34" charset="0"/>
              <a:buChar char="•"/>
            </a:pPr>
            <a:r>
              <a:rPr dirty="0" lang="en-US" smtClean="0"/>
              <a:t>C&amp;P Summit Participants: heads of churches, Christian leaders, individual Christians and umbrella Organisations – NCCK, EAK, KCCB, OAIC,  </a:t>
            </a:r>
            <a:endParaRPr dirty="0" lang="en-US"/>
          </a:p>
        </p:txBody>
      </p:sp>
      <p:sp>
        <p:nvSpPr>
          <p:cNvPr id="1048608" name="Rectangle 11"/>
          <p:cNvSpPr/>
          <p:nvPr/>
        </p:nvSpPr>
        <p:spPr>
          <a:xfrm>
            <a:off x="7903020" y="1105890"/>
            <a:ext cx="4288980" cy="1958341"/>
          </a:xfrm>
          <a:prstGeom prst="rect"/>
        </p:spPr>
        <p:txBody>
          <a:bodyPr wrap="square">
            <a:spAutoFit/>
          </a:bodyPr>
          <a:p>
            <a:pPr indent="-285750" marL="285750">
              <a:buFont typeface="Arial" panose="020B0604020202020204" pitchFamily="34" charset="0"/>
              <a:buChar char="•"/>
            </a:pPr>
            <a:r>
              <a:rPr b="1" dirty="0" lang="en-US" smtClean="0"/>
              <a:t>C&amp;P Summit Expected Outcomes </a:t>
            </a:r>
          </a:p>
          <a:p>
            <a:pPr indent="-342900" marL="342900">
              <a:buFont typeface="+mj-lt"/>
              <a:buAutoNum type="arabicPeriod"/>
            </a:pPr>
            <a:r>
              <a:rPr dirty="0" lang="en-US" smtClean="0"/>
              <a:t>Identify lessons from others </a:t>
            </a:r>
          </a:p>
          <a:p>
            <a:pPr indent="-342900" marL="342900">
              <a:buFont typeface="+mj-lt"/>
              <a:buAutoNum type="arabicPeriod"/>
            </a:pPr>
            <a:r>
              <a:rPr dirty="0" lang="en-US" smtClean="0"/>
              <a:t>Outline action points for the Church </a:t>
            </a:r>
          </a:p>
          <a:p>
            <a:pPr indent="-342900" marL="342900">
              <a:buFont typeface="+mj-lt"/>
              <a:buAutoNum type="arabicPeriod"/>
            </a:pPr>
            <a:r>
              <a:rPr dirty="0" lang="en-US" smtClean="0"/>
              <a:t>Develop criteria of leaders for the country</a:t>
            </a:r>
          </a:p>
          <a:p>
            <a:pPr indent="-342900" marL="342900">
              <a:buFont typeface="+mj-lt"/>
              <a:buAutoNum type="arabicPeriod"/>
            </a:pPr>
            <a:r>
              <a:rPr dirty="0" lang="en-US" smtClean="0"/>
              <a:t>Establish guidelines for politicians engagement with the Church</a:t>
            </a:r>
            <a:endParaRPr dirty="0" i="1" lang="en-US" smtClean="0"/>
          </a:p>
        </p:txBody>
      </p:sp>
      <p:sp>
        <p:nvSpPr>
          <p:cNvPr id="1048609" name="Rectangle 12"/>
          <p:cNvSpPr/>
          <p:nvPr/>
        </p:nvSpPr>
        <p:spPr>
          <a:xfrm>
            <a:off x="7903020" y="4444595"/>
            <a:ext cx="4018280" cy="624840"/>
          </a:xfrm>
          <a:prstGeom prst="rect"/>
        </p:spPr>
        <p:txBody>
          <a:bodyPr wrap="none">
            <a:spAutoFit/>
          </a:bodyPr>
          <a:p>
            <a:r>
              <a:rPr b="1" dirty="0" i="1" lang="en-US" smtClean="0"/>
              <a:t>C&amp;P Bible Study Guide </a:t>
            </a:r>
            <a:r>
              <a:rPr dirty="0" lang="en-US" smtClean="0"/>
              <a:t>is based of the </a:t>
            </a:r>
          </a:p>
          <a:p>
            <a:r>
              <a:rPr dirty="0" lang="en-US" smtClean="0"/>
              <a:t>deliberations of the conference </a:t>
            </a:r>
            <a:endParaRPr dirty="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10" name="Title 1"/>
          <p:cNvSpPr>
            <a:spLocks noGrp="1"/>
          </p:cNvSpPr>
          <p:nvPr>
            <p:ph type="title"/>
          </p:nvPr>
        </p:nvSpPr>
        <p:spPr>
          <a:xfrm>
            <a:off x="893618" y="1"/>
            <a:ext cx="10515600" cy="803564"/>
          </a:xfrm>
        </p:spPr>
        <p:txBody>
          <a:bodyPr>
            <a:normAutofit/>
          </a:bodyPr>
          <a:p>
            <a:r>
              <a:rPr dirty="0" sz="3400" lang="en-US">
                <a:solidFill>
                  <a:srgbClr val="FF6600"/>
                </a:solidFill>
                <a:latin typeface="Arial Black" panose="020B0A04020102020204" pitchFamily="34" charset="0"/>
              </a:rPr>
              <a:t>Should</a:t>
            </a:r>
            <a:r>
              <a:rPr dirty="0" sz="3400" lang="en-US">
                <a:solidFill>
                  <a:srgbClr val="FF6600"/>
                </a:solidFill>
                <a:latin typeface="Arial Black" panose="020B0A04020102020204" pitchFamily="34" charset="0"/>
              </a:rPr>
              <a:t> the Church be involved in Politics</a:t>
            </a:r>
            <a:r>
              <a:rPr dirty="0" sz="3400" lang="en-US" smtClean="0">
                <a:solidFill>
                  <a:srgbClr val="FF6600"/>
                </a:solidFill>
                <a:latin typeface="Arial Black" panose="020B0A04020102020204" pitchFamily="34" charset="0"/>
              </a:rPr>
              <a:t>?... </a:t>
            </a:r>
            <a:endParaRPr dirty="0" sz="3400" lang="en-US">
              <a:solidFill>
                <a:srgbClr val="FF6600"/>
              </a:solidFill>
              <a:latin typeface="Arial Black" panose="020B0A04020102020204" pitchFamily="34" charset="0"/>
            </a:endParaRPr>
          </a:p>
        </p:txBody>
      </p:sp>
      <p:sp>
        <p:nvSpPr>
          <p:cNvPr id="1048611" name="Content Placeholder 2"/>
          <p:cNvSpPr>
            <a:spLocks noGrp="1"/>
          </p:cNvSpPr>
          <p:nvPr>
            <p:ph idx="1"/>
          </p:nvPr>
        </p:nvSpPr>
        <p:spPr>
          <a:xfrm>
            <a:off x="110836" y="997528"/>
            <a:ext cx="11933382" cy="5179436"/>
          </a:xfrm>
        </p:spPr>
        <p:txBody>
          <a:bodyPr>
            <a:normAutofit/>
          </a:bodyPr>
          <a:p>
            <a:r>
              <a:rPr dirty="0" sz="3800" lang="en-US" smtClean="0"/>
              <a:t>Jesus uses 2 metaphors: Salt and light for Church relationship with society to imply that:</a:t>
            </a:r>
          </a:p>
          <a:p>
            <a:pPr lvl="1"/>
            <a:r>
              <a:rPr dirty="0" sz="3300" lang="en-US" smtClean="0"/>
              <a:t>The believers/ church as salt must interact with the earth (society) to influence or ‘salt’ it. </a:t>
            </a:r>
            <a:r>
              <a:rPr dirty="0" sz="2600" i="1" lang="en-US" smtClean="0"/>
              <a:t>‘Out of the Salt Shaker’ </a:t>
            </a:r>
            <a:r>
              <a:rPr dirty="0" sz="2600" lang="en-US" smtClean="0"/>
              <a:t>by Rebecca </a:t>
            </a:r>
            <a:r>
              <a:rPr dirty="0" sz="2600" lang="en-US" err="1" smtClean="0"/>
              <a:t>Pippert</a:t>
            </a:r>
            <a:endParaRPr dirty="0" sz="3300" lang="en-US" smtClean="0"/>
          </a:p>
          <a:p>
            <a:pPr lvl="1"/>
            <a:r>
              <a:rPr dirty="0" sz="3300" lang="en-US" smtClean="0"/>
              <a:t>It is possible for the church to lose her identity (saltiness) as it seeks to influence society.</a:t>
            </a:r>
          </a:p>
          <a:p>
            <a:pPr lvl="1"/>
            <a:r>
              <a:rPr dirty="0" sz="3300" lang="en-US" smtClean="0"/>
              <a:t>As light, the Church must give direction, expose wickedness and must be separate enough from it to illuminate the world, yet close and open enough for the ‘dark’ world to see it.  </a:t>
            </a:r>
          </a:p>
          <a:p>
            <a:endParaRPr dirty="0" i="1" lang="en-US"/>
          </a:p>
          <a:p>
            <a:endParaRPr dirty="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12" name="Title 1"/>
          <p:cNvSpPr>
            <a:spLocks noGrp="1"/>
          </p:cNvSpPr>
          <p:nvPr>
            <p:ph type="title"/>
          </p:nvPr>
        </p:nvSpPr>
        <p:spPr>
          <a:xfrm>
            <a:off x="833582" y="-278655"/>
            <a:ext cx="10515600" cy="1325563"/>
          </a:xfrm>
        </p:spPr>
        <p:txBody>
          <a:bodyPr>
            <a:normAutofit/>
          </a:bodyPr>
          <a:p>
            <a:r>
              <a:rPr dirty="0" sz="3200" lang="en-US">
                <a:solidFill>
                  <a:srgbClr val="FF6600"/>
                </a:solidFill>
                <a:latin typeface="Arial Black" panose="020B0A04020102020204" pitchFamily="34" charset="0"/>
              </a:rPr>
              <a:t>Should the Church be involved in Politics</a:t>
            </a:r>
            <a:r>
              <a:rPr dirty="0" sz="3200" lang="en-US" smtClean="0">
                <a:solidFill>
                  <a:srgbClr val="FF6600"/>
                </a:solidFill>
                <a:latin typeface="Arial Black" panose="020B0A04020102020204" pitchFamily="34" charset="0"/>
              </a:rPr>
              <a:t>?....</a:t>
            </a:r>
            <a:endParaRPr dirty="0" sz="3200" lang="en-US"/>
          </a:p>
        </p:txBody>
      </p:sp>
      <p:sp>
        <p:nvSpPr>
          <p:cNvPr id="1048613" name="Content Placeholder 2"/>
          <p:cNvSpPr>
            <a:spLocks noGrp="1"/>
          </p:cNvSpPr>
          <p:nvPr>
            <p:ph idx="1"/>
          </p:nvPr>
        </p:nvSpPr>
        <p:spPr>
          <a:xfrm>
            <a:off x="1" y="886692"/>
            <a:ext cx="12182762" cy="5290272"/>
          </a:xfrm>
        </p:spPr>
        <p:txBody>
          <a:bodyPr>
            <a:normAutofit/>
          </a:bodyPr>
          <a:p>
            <a:r>
              <a:rPr dirty="0" sz="2400" lang="en-US" smtClean="0"/>
              <a:t>Politics shape destinies of nations – </a:t>
            </a:r>
            <a:r>
              <a:rPr dirty="0" sz="2400" i="1" lang="en-US" err="1" smtClean="0"/>
              <a:t>Siasa</a:t>
            </a:r>
            <a:r>
              <a:rPr dirty="0" sz="2400" i="1" lang="en-US" smtClean="0"/>
              <a:t> </a:t>
            </a:r>
            <a:r>
              <a:rPr dirty="0" sz="2400" i="1" lang="en-US" err="1" smtClean="0"/>
              <a:t>mbaya</a:t>
            </a:r>
            <a:r>
              <a:rPr dirty="0" sz="2400" i="1" lang="en-US" smtClean="0"/>
              <a:t>, </a:t>
            </a:r>
            <a:r>
              <a:rPr dirty="0" sz="2400" i="1" lang="en-US" err="1" smtClean="0"/>
              <a:t>maisha</a:t>
            </a:r>
            <a:r>
              <a:rPr dirty="0" sz="2400" i="1" lang="en-US" smtClean="0"/>
              <a:t> </a:t>
            </a:r>
            <a:r>
              <a:rPr dirty="0" sz="2400" i="1" lang="en-US" err="1" smtClean="0"/>
              <a:t>mbaya</a:t>
            </a:r>
            <a:r>
              <a:rPr dirty="0" lang="en-US" smtClean="0"/>
              <a:t>, </a:t>
            </a:r>
            <a:r>
              <a:rPr dirty="0" sz="1600" i="1" lang="en-US" smtClean="0"/>
              <a:t>H.E </a:t>
            </a:r>
            <a:r>
              <a:rPr dirty="0" sz="1600" i="1" lang="en-US" err="1" smtClean="0"/>
              <a:t>daniel</a:t>
            </a:r>
            <a:r>
              <a:rPr dirty="0" sz="1600" i="1" lang="en-US" smtClean="0"/>
              <a:t> </a:t>
            </a:r>
            <a:r>
              <a:rPr dirty="0" sz="1600" i="1" lang="en-US" err="1" smtClean="0"/>
              <a:t>Arap</a:t>
            </a:r>
            <a:r>
              <a:rPr dirty="0" sz="1600" i="1" lang="en-US" smtClean="0"/>
              <a:t> </a:t>
            </a:r>
            <a:r>
              <a:rPr dirty="0" sz="1600" i="1" lang="en-US" err="1" smtClean="0"/>
              <a:t>Moi</a:t>
            </a:r>
            <a:r>
              <a:rPr dirty="0" sz="1600" i="1" lang="en-US" smtClean="0"/>
              <a:t>, former President </a:t>
            </a:r>
            <a:r>
              <a:rPr dirty="0" sz="1600" i="1" lang="en-US" err="1" smtClean="0"/>
              <a:t>Moi</a:t>
            </a:r>
            <a:endParaRPr dirty="0" sz="1600" i="1" lang="en-US" smtClean="0"/>
          </a:p>
          <a:p>
            <a:r>
              <a:rPr dirty="0" sz="2400" lang="en-US" smtClean="0"/>
              <a:t>‘If believers are to shape society positively as God’s stewards, it follows that influencing its politics is an integral part of the process. It is our God given missional mandate, and failing at it would mean we have failed our Master- </a:t>
            </a:r>
            <a:r>
              <a:rPr dirty="0" sz="1200" i="1" lang="en-US" smtClean="0"/>
              <a:t>Bishop Oginde, C&amp;P Summit, 2021</a:t>
            </a:r>
          </a:p>
          <a:p>
            <a:r>
              <a:rPr dirty="0" sz="2400" lang="en-US" smtClean="0"/>
              <a:t>In fact, the Bible is a political book – Abraham would be a blessing to nations, he confronted kings and rescued his nephew lot; Moses revolted against Pharaoh of Egypt and Joshua concurred Canaan to settle Israelites; Daniel was a prime minister in t least 4 regimes, Jeremiah, Isaiah, </a:t>
            </a:r>
            <a:r>
              <a:rPr dirty="0" sz="2400" lang="en-US" err="1" smtClean="0"/>
              <a:t>etc</a:t>
            </a:r>
            <a:r>
              <a:rPr dirty="0" sz="2400" lang="en-US" smtClean="0"/>
              <a:t> advocated for justice and confronted wicked kingdoms, </a:t>
            </a:r>
            <a:r>
              <a:rPr dirty="0" sz="2400" lang="en-US" err="1" smtClean="0"/>
              <a:t>etc</a:t>
            </a:r>
            <a:r>
              <a:rPr dirty="0" sz="2400" lang="en-US" smtClean="0"/>
              <a:t> </a:t>
            </a:r>
          </a:p>
          <a:p>
            <a:r>
              <a:rPr dirty="0" sz="2400" lang="en-US" smtClean="0"/>
              <a:t>Jesus himself was political – his birth, his teachings and his ministry unsettled kings. He is the King of Kings, the Lord of Lords. </a:t>
            </a:r>
            <a:endParaRPr dirty="0" sz="2400" lang="en-US"/>
          </a:p>
          <a:p>
            <a:r>
              <a:rPr dirty="0" sz="2400" lang="en-US" smtClean="0"/>
              <a:t>If the Church is committed to the cause of Christ, we cannot afford to ignore political engagement.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41" name=""/>
        <p:cNvGrpSpPr/>
        <p:nvPr/>
      </p:nvGrpSpPr>
      <p:grpSpPr>
        <a:xfrm>
          <a:off x="0" y="0"/>
          <a:ext cx="0" cy="0"/>
          <a:chOff x="0" y="0"/>
          <a:chExt cx="0" cy="0"/>
        </a:xfrm>
      </p:grpSpPr>
      <p:sp>
        <p:nvSpPr>
          <p:cNvPr id="1048614" name="Title 1"/>
          <p:cNvSpPr>
            <a:spLocks noGrp="1"/>
          </p:cNvSpPr>
          <p:nvPr>
            <p:ph type="title"/>
          </p:nvPr>
        </p:nvSpPr>
        <p:spPr>
          <a:xfrm>
            <a:off x="838200" y="1"/>
            <a:ext cx="10515600" cy="1046908"/>
          </a:xfrm>
        </p:spPr>
        <p:txBody>
          <a:bodyPr>
            <a:normAutofit/>
          </a:bodyPr>
          <a:p>
            <a:r>
              <a:rPr dirty="0" sz="3400" lang="en-US">
                <a:solidFill>
                  <a:srgbClr val="FF6600"/>
                </a:solidFill>
                <a:latin typeface="Arial Black" panose="020B0A04020102020204" pitchFamily="34" charset="0"/>
              </a:rPr>
              <a:t>The </a:t>
            </a:r>
            <a:r>
              <a:rPr dirty="0" sz="3400" lang="en-US">
                <a:solidFill>
                  <a:srgbClr val="FF6600"/>
                </a:solidFill>
                <a:latin typeface="Arial Black" panose="020B0A04020102020204" pitchFamily="34" charset="0"/>
              </a:rPr>
              <a:t>Kenya</a:t>
            </a:r>
            <a:r>
              <a:rPr dirty="0" sz="3400" lang="en-US">
                <a:solidFill>
                  <a:srgbClr val="FF6600"/>
                </a:solidFill>
                <a:latin typeface="Arial Black" panose="020B0A04020102020204" pitchFamily="34" charset="0"/>
              </a:rPr>
              <a:t> Scenario</a:t>
            </a:r>
            <a:endParaRPr dirty="0" sz="3400" lang="en-US">
              <a:solidFill>
                <a:srgbClr val="FF6600"/>
              </a:solidFill>
              <a:latin typeface="Arial Black" panose="020B0A04020102020204" pitchFamily="34" charset="0"/>
            </a:endParaRPr>
          </a:p>
        </p:txBody>
      </p:sp>
      <p:sp>
        <p:nvSpPr>
          <p:cNvPr id="1048615" name="Content Placeholder 2"/>
          <p:cNvSpPr>
            <a:spLocks noGrp="1"/>
          </p:cNvSpPr>
          <p:nvPr>
            <p:ph idx="1"/>
          </p:nvPr>
        </p:nvSpPr>
        <p:spPr>
          <a:xfrm>
            <a:off x="138545" y="1046910"/>
            <a:ext cx="11887200" cy="5130054"/>
          </a:xfrm>
        </p:spPr>
        <p:txBody>
          <a:bodyPr/>
          <a:p>
            <a:r>
              <a:rPr dirty="0" lang="en-US" smtClean="0"/>
              <a:t>The summit therefore sought to answer 2 Questions</a:t>
            </a:r>
          </a:p>
          <a:p>
            <a:pPr indent="-342900" marL="342900">
              <a:buFont typeface="+mj-lt"/>
              <a:buAutoNum type="arabicPeriod"/>
            </a:pPr>
            <a:r>
              <a:rPr dirty="0" lang="en-US" smtClean="0"/>
              <a:t>What would God want us to do about our politics? </a:t>
            </a:r>
          </a:p>
          <a:p>
            <a:pPr indent="-342900" marL="342900">
              <a:buFont typeface="+mj-lt"/>
              <a:buAutoNum type="arabicPeriod"/>
            </a:pPr>
            <a:r>
              <a:rPr dirty="0" lang="en-US" smtClean="0"/>
              <a:t>How, exactly, do we ensure we act obediently and do this that God has called us to do?</a:t>
            </a:r>
          </a:p>
          <a:p>
            <a:pPr indent="0" marL="0">
              <a:buNone/>
            </a:pPr>
            <a:endParaRPr dirty="0" i="1" lang="en-US" smtClean="0"/>
          </a:p>
          <a:p>
            <a:pPr indent="0" marL="0">
              <a:buNone/>
            </a:pPr>
            <a:r>
              <a:rPr dirty="0" lang="en-US" smtClean="0"/>
              <a:t>But we must fist ask 2 questions: </a:t>
            </a:r>
          </a:p>
          <a:p>
            <a:pPr indent="-514350" marL="514350">
              <a:buAutoNum type="arabicPeriod"/>
            </a:pPr>
            <a:r>
              <a:rPr dirty="0" sz="2400" lang="en-US" smtClean="0"/>
              <a:t>What is our experience as Kenyan Church  with regards to politics of the land?</a:t>
            </a:r>
          </a:p>
          <a:p>
            <a:pPr indent="-514350" marL="514350">
              <a:buAutoNum type="arabicPeriod"/>
            </a:pPr>
            <a:r>
              <a:rPr dirty="0" sz="2400" lang="en-US" smtClean="0"/>
              <a:t>What is happening in other countries? </a:t>
            </a:r>
          </a:p>
          <a:p>
            <a:endParaRPr dirty="0" lang="en-US"/>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customXml/item1.xml><?xml version="1.0" encoding="utf-8"?>
<ct:contentTypeSchema xmlns:ct="http://schemas.microsoft.com/office/2006/metadata/contentType" xmlns:ma="http://schemas.microsoft.com/office/2006/metadata/properties/metaAttributes" ct:_="" ma:_="" ma:contentTypeName="Document" ma:contentTypeID="0x010100A143FC22AD75EF488C0FE183A2A1259C" ma:contentTypeVersion="14" ma:contentTypeDescription="Create a new document." ma:contentTypeScope="" ma:versionID="b486fa6febfbb7c55c8f98532f1ad18f">
  <xsd:schema xmlns:xsd="http://www.w3.org/2001/XMLSchema" xmlns:xs="http://www.w3.org/2001/XMLSchema" xmlns:p="http://schemas.microsoft.com/office/2006/metadata/properties" xmlns:ns3="23a22b6e-c9cb-4341-b784-b9fe484db912" xmlns:ns4="3b1b580b-914c-4263-a9f4-cade26220c82" targetNamespace="http://schemas.microsoft.com/office/2006/metadata/properties" ma:root="true" ma:fieldsID="a475acd88b92fb30f3b41e135305850f" ns3:_="" ns4:_="">
    <xsd:import namespace="23a22b6e-c9cb-4341-b784-b9fe484db912"/>
    <xsd:import namespace="3b1b580b-914c-4263-a9f4-cade26220c8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element ref="ns3:MediaServiceOCR"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a22b6e-c9cb-4341-b784-b9fe484db9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b1b580b-914c-4263-a9f4-cade26220c82"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16EBDDA-953D-4697-9A27-58019A976D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a22b6e-c9cb-4341-b784-b9fe484db912"/>
    <ds:schemaRef ds:uri="3b1b580b-914c-4263-a9f4-cade26220c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Kepha Nyandega</dc:creator>
  <cp:lastModifiedBy>Kepha Nyandega</cp:lastModifiedBy>
  <dcterms:created xsi:type="dcterms:W3CDTF">2022-05-06T00:34:52Z</dcterms:created>
  <dcterms:modified xsi:type="dcterms:W3CDTF">2025-10-19T14:30:24Z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0x010100A143FC22AD75EF488C0FE183A2A1259C</vt:lpwstr>
  </property>
  <property fmtid="{D5CDD505-2E9C-101B-9397-08002B2CF9AE}" pid="3" name="ICV">
    <vt:lpwstr>2b69b8fa4999453d9f0ad9b39c0670ee</vt:lpwstr>
  </property>
</Properties>
</file>